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29"/>
  </p:notesMasterIdLst>
  <p:handoutMasterIdLst>
    <p:handoutMasterId r:id="rId30"/>
  </p:handoutMasterIdLst>
  <p:sldIdLst>
    <p:sldId id="331" r:id="rId3"/>
    <p:sldId id="372" r:id="rId4"/>
    <p:sldId id="333" r:id="rId5"/>
    <p:sldId id="334" r:id="rId6"/>
    <p:sldId id="335" r:id="rId7"/>
    <p:sldId id="336" r:id="rId8"/>
    <p:sldId id="356" r:id="rId9"/>
    <p:sldId id="358" r:id="rId10"/>
    <p:sldId id="359" r:id="rId11"/>
    <p:sldId id="338" r:id="rId12"/>
    <p:sldId id="344" r:id="rId13"/>
    <p:sldId id="345" r:id="rId14"/>
    <p:sldId id="386" r:id="rId15"/>
    <p:sldId id="385" r:id="rId16"/>
    <p:sldId id="371" r:id="rId17"/>
    <p:sldId id="361" r:id="rId18"/>
    <p:sldId id="363" r:id="rId19"/>
    <p:sldId id="364" r:id="rId20"/>
    <p:sldId id="376" r:id="rId21"/>
    <p:sldId id="373" r:id="rId22"/>
    <p:sldId id="374" r:id="rId23"/>
    <p:sldId id="375" r:id="rId24"/>
    <p:sldId id="379" r:id="rId25"/>
    <p:sldId id="387" r:id="rId26"/>
    <p:sldId id="380" r:id="rId27"/>
    <p:sldId id="384" r:id="rId28"/>
  </p:sldIdLst>
  <p:sldSz cx="9144000" cy="6858000" type="screen4x3"/>
  <p:notesSz cx="7010400" cy="111252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A43"/>
    <a:srgbClr val="0000CC"/>
    <a:srgbClr val="0067B2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29" autoAdjust="0"/>
  </p:normalViewPr>
  <p:slideViewPr>
    <p:cSldViewPr snapToGrid="0">
      <p:cViewPr>
        <p:scale>
          <a:sx n="100" d="100"/>
          <a:sy n="100" d="100"/>
        </p:scale>
        <p:origin x="-672" y="-7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144" y="454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3504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endParaRPr lang="es-E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fld id="{A7959C71-B73A-49FF-9308-B24F710812B5}" type="datetimeFigureOut">
              <a:rPr lang="es-ES" smtClean="0"/>
              <a:pPr/>
              <a:t>21/10/2016</a:t>
            </a:fld>
            <a:endParaRPr lang="es-E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10567009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970938" y="10567009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fld id="{D6790D8E-0C56-4F61-9B17-7A387442778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786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endParaRPr lang="es-E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fld id="{5468FC2B-D455-4AC4-9C5E-9317124768F4}" type="datetimeFigureOut">
              <a:pPr/>
              <a:t>6/9/2006</a:t>
            </a:fld>
            <a:endParaRPr lang="es-E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835025"/>
            <a:ext cx="5562600" cy="4171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629" tIns="51814" rIns="103629" bIns="51814" anchor="ctr"/>
          <a:lstStyle/>
          <a:p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vert="horz" lIns="103629" tIns="51814" rIns="103629" bIns="51814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10567009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endParaRPr lang="es-E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70938" y="10567009"/>
            <a:ext cx="3037840" cy="556260"/>
          </a:xfrm>
          <a:prstGeom prst="rect">
            <a:avLst/>
          </a:prstGeom>
        </p:spPr>
        <p:txBody>
          <a:bodyPr vert="horz" lIns="103629" tIns="51814" rIns="103629" bIns="51814"/>
          <a:lstStyle/>
          <a:p>
            <a:fld id="{1399807D-D128-4837-BF84-5EA633F317AE}" type="slidenum"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7731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9807D-D128-4837-BF84-5EA633F317AE}" type="slidenum">
              <a:rPr lang="es-CL" smtClean="0"/>
              <a:pPr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0500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9807D-D128-4837-BF84-5EA633F317AE}" type="slidenum">
              <a:rPr lang="es-CL" smtClean="0"/>
              <a:pPr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260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9807D-D128-4837-BF84-5EA633F317AE}" type="slidenum">
              <a:rPr lang="es-CL" smtClean="0"/>
              <a:pPr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2845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EE3A4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0067B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2362200" y="3322687"/>
            <a:ext cx="6477000" cy="1828800"/>
          </a:xfrm>
        </p:spPr>
        <p:txBody>
          <a:bodyPr anchor="b"/>
          <a:lstStyle>
            <a:lvl1pPr latinLnBrk="0">
              <a:defRPr lang="es-ES" b="1" cap="all" baseline="0">
                <a:solidFill>
                  <a:srgbClr val="000099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>
            <a:noAutofit/>
          </a:bodyPr>
          <a:lstStyle>
            <a:lvl1pPr marL="0" indent="0" algn="l" latinLnBrk="0">
              <a:buNone/>
              <a:defRPr lang="es-ES" sz="24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latinLnBrk="0">
              <a:defRPr lang="es-ES" sz="2000">
                <a:solidFill>
                  <a:srgbClr val="FFFFFF"/>
                </a:solidFill>
              </a:defRPr>
            </a:lvl1pPr>
          </a:lstStyle>
          <a:p>
            <a:pPr algn="ctr"/>
            <a:fld id="{047E157E-8DCB-4F70-A0AF-5EB586A91DD4}" type="datetime1">
              <a:rPr lang="es-ES">
                <a:solidFill>
                  <a:srgbClr val="FFFFFF"/>
                </a:solidFill>
              </a:rPr>
              <a:pPr algn="ctr"/>
              <a:t>21/10/2016</a:t>
            </a:fld>
            <a:endParaRPr lang="es-ES" sz="2000">
              <a:solidFill>
                <a:srgbClr val="FFFFFF"/>
              </a:solidFill>
            </a:endParaRPr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 latinLnBrk="0">
              <a:defRPr lang="es-ES">
                <a:solidFill>
                  <a:schemeClr val="tx2"/>
                </a:solidFill>
              </a:defRPr>
            </a:lvl1pPr>
          </a:lstStyle>
          <a:p>
            <a:pPr algn="r"/>
            <a:endParaRPr lang="es-ES">
              <a:solidFill>
                <a:schemeClr val="tx2"/>
              </a:solidFill>
            </a:endParaRP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latinLnBrk="0">
              <a:defRPr lang="es-ES"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 lang="es-ES">
                <a:solidFill>
                  <a:schemeClr val="tx2"/>
                </a:solidFill>
              </a:rPr>
              <a:pPr/>
              <a:t>‹Nº›</a:t>
            </a:fld>
            <a:endParaRPr lang="es-ES">
              <a:solidFill>
                <a:schemeClr val="tx2"/>
              </a:solidFill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>
          <a:xfrm>
            <a:off x="2371725" y="5229225"/>
            <a:ext cx="6457950" cy="666750"/>
          </a:xfrm>
        </p:spPr>
        <p:txBody>
          <a:bodyPr>
            <a:noAutofit/>
          </a:bodyPr>
          <a:lstStyle>
            <a:lvl1pPr marL="0" indent="0">
              <a:buNone/>
              <a:defRPr lang="es-ES" sz="2000" b="1" kern="1200" cap="all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>
              <a:defRPr lang="es-ES" sz="4400" b="1" kern="1200" cap="all" baseline="0" dirty="0" smtClean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2pPr>
            <a:lvl3pPr>
              <a:defRPr lang="es-ES" sz="4400" b="1" kern="1200" cap="all" baseline="0" dirty="0" smtClean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3pPr>
            <a:lvl4pPr>
              <a:defRPr lang="es-ES" sz="4400" b="1" kern="1200" cap="all" baseline="0" dirty="0" smtClean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4pPr>
            <a:lvl5pPr>
              <a:defRPr lang="es-CL" sz="4400" b="1" kern="1200" cap="all" baseline="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  <a:endParaRPr lang="es-CL" dirty="0"/>
          </a:p>
        </p:txBody>
      </p:sp>
      <p:pic>
        <p:nvPicPr>
          <p:cNvPr id="18" name="17 Imagen" descr="logo Aduan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0354" y="64131"/>
            <a:ext cx="754123" cy="956913"/>
          </a:xfrm>
          <a:prstGeom prst="rect">
            <a:avLst/>
          </a:prstGeom>
        </p:spPr>
      </p:pic>
      <p:pic>
        <p:nvPicPr>
          <p:cNvPr id="19" name="18 Imagen" descr="logo gobierno color 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31113" y="64131"/>
            <a:ext cx="963612" cy="9624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000" b="1">
                <a:latin typeface="Calibri" pitchFamily="34" charset="0"/>
              </a:defRPr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  <a:lvl4pPr marL="1143000" indent="0">
              <a:buNone/>
              <a:defRPr/>
            </a:lvl4pPr>
            <a:lvl5pPr marL="1600200" indent="0">
              <a:buNone/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B819-6633-4615-BB07-C55D005E14AD}" type="datetimeFigureOut">
              <a:pPr/>
              <a:t>6/9/2006</a:t>
            </a:fld>
            <a:endParaRPr lang="es-ES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8645-E80F-450A-B756-91DCB9A8A25E}" type="datetime1">
              <a:pPr/>
              <a:t>6/9/2006</a:t>
            </a:fld>
            <a:endParaRPr lang="es-E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pPr/>
              <a:t>6/9/2006</a:t>
            </a:fld>
            <a:endParaRPr lang="es-ES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pPr/>
              <a:t>6/9/2006</a:t>
            </a:fld>
            <a:endParaRPr lang="es-ES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latinLnBrk="0">
              <a:defRPr lang="es-ES"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es-ES">
                <a:solidFill>
                  <a:schemeClr val="tx2"/>
                </a:solidFill>
              </a:rPr>
              <a:pPr/>
              <a:t>‹Nº›</a:t>
            </a:fld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pPr/>
              <a:t>6/9/2006</a:t>
            </a:fld>
            <a:endParaRPr lang="es-E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pPr/>
              <a:t>6/9/2006</a:t>
            </a:fld>
            <a:endParaRPr lang="es-E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C8D9-9DF2-48ED-B4E9-332A8C32908C}" type="datetimeFigureOut">
              <a:rPr lang="es-ES"/>
              <a:pPr>
                <a:defRPr/>
              </a:pPr>
              <a:t>21/10/2016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06C0E-5D60-4B0A-BCD3-BAE4A05B13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881719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EE3A4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0067B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2362200" y="3322687"/>
            <a:ext cx="6477000" cy="1828800"/>
          </a:xfrm>
        </p:spPr>
        <p:txBody>
          <a:bodyPr anchor="b"/>
          <a:lstStyle>
            <a:lvl1pPr latinLnBrk="0">
              <a:defRPr lang="es-ES" b="1" cap="all" baseline="0">
                <a:solidFill>
                  <a:srgbClr val="000099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>
            <a:noAutofit/>
          </a:bodyPr>
          <a:lstStyle>
            <a:lvl1pPr marL="0" indent="0" algn="l" latinLnBrk="0">
              <a:buNone/>
              <a:defRPr lang="es-ES" sz="24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latinLnBrk="0">
              <a:defRPr lang="es-ES" sz="2000">
                <a:solidFill>
                  <a:srgbClr val="FFFFFF"/>
                </a:solidFill>
              </a:defRPr>
            </a:lvl1pPr>
          </a:lstStyle>
          <a:p>
            <a:fld id="{047E157E-8DCB-4F70-A0AF-5EB586A91DD4}" type="datetime1">
              <a:rPr lang="es-CL"/>
              <a:pPr/>
              <a:t>21-10-2016</a:t>
            </a:fld>
            <a:endParaRPr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 latinLnBrk="0">
              <a:defRPr lang="es-ES">
                <a:solidFill>
                  <a:schemeClr val="tx2"/>
                </a:solidFill>
              </a:defRPr>
            </a:lvl1pPr>
          </a:lstStyle>
          <a:p>
            <a:endParaRPr>
              <a:solidFill>
                <a:srgbClr val="1F497D"/>
              </a:solidFill>
            </a:endParaRP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latinLnBrk="0">
              <a:defRPr lang="es-ES"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>
                <a:solidFill>
                  <a:srgbClr val="1F497D"/>
                </a:solidFill>
              </a:rPr>
              <a:pPr/>
              <a:t>‹Nº›</a:t>
            </a:fld>
            <a:endParaRPr>
              <a:solidFill>
                <a:srgbClr val="1F497D"/>
              </a:solidFill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>
          <a:xfrm>
            <a:off x="2371725" y="5229225"/>
            <a:ext cx="6457950" cy="666750"/>
          </a:xfrm>
        </p:spPr>
        <p:txBody>
          <a:bodyPr>
            <a:noAutofit/>
          </a:bodyPr>
          <a:lstStyle>
            <a:lvl1pPr marL="0" indent="0">
              <a:buNone/>
              <a:defRPr lang="es-ES" sz="2000" b="1" kern="1200" cap="all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>
              <a:defRPr lang="es-ES" sz="4400" b="1" kern="1200" cap="all" baseline="0" dirty="0" smtClean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2pPr>
            <a:lvl3pPr>
              <a:defRPr lang="es-ES" sz="4400" b="1" kern="1200" cap="all" baseline="0" dirty="0" smtClean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3pPr>
            <a:lvl4pPr>
              <a:defRPr lang="es-ES" sz="4400" b="1" kern="1200" cap="all" baseline="0" dirty="0" smtClean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4pPr>
            <a:lvl5pPr>
              <a:defRPr lang="es-CL" sz="4400" b="1" kern="1200" cap="all" baseline="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  <a:endParaRPr lang="es-CL" dirty="0"/>
          </a:p>
        </p:txBody>
      </p:sp>
      <p:pic>
        <p:nvPicPr>
          <p:cNvPr id="18" name="17 Imagen" descr="logo Aduan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0354" y="64131"/>
            <a:ext cx="754123" cy="956913"/>
          </a:xfrm>
          <a:prstGeom prst="rect">
            <a:avLst/>
          </a:prstGeom>
        </p:spPr>
      </p:pic>
      <p:pic>
        <p:nvPicPr>
          <p:cNvPr id="19" name="18 Imagen" descr="logo gobierno color 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31113" y="64131"/>
            <a:ext cx="963612" cy="96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4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 dirty="0"/>
              <a:t>Haga clic para modificar los estilos de título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  <a:p>
            <a:pPr lvl="5"/>
            <a:r>
              <a:rPr lang="es-ES" dirty="0"/>
              <a:t>Sexto nivel</a:t>
            </a:r>
          </a:p>
          <a:p>
            <a:pPr lvl="6"/>
            <a:r>
              <a:rPr lang="es-ES" dirty="0"/>
              <a:t>Séptimo nivel</a:t>
            </a:r>
          </a:p>
          <a:p>
            <a:pPr lvl="7"/>
            <a:r>
              <a:rPr lang="es-ES" dirty="0"/>
              <a:t>Octavo nivel</a:t>
            </a:r>
          </a:p>
          <a:p>
            <a:pPr lvl="8"/>
            <a:r>
              <a:rPr lang="es-ES" dirty="0"/>
              <a:t>Noveno nivel</a:t>
            </a:r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lang="es-ES" sz="1400">
                <a:solidFill>
                  <a:schemeClr val="tx2"/>
                </a:solidFill>
              </a:defRPr>
            </a:lvl1pPr>
          </a:lstStyle>
          <a:p>
            <a:fld id="{E4606EA6-EFEA-4C30-9264-4F9291A5780D}" type="datetime1">
              <a:pPr/>
              <a:t>6/9/2006</a:t>
            </a:fld>
            <a:endParaRPr lang="es-ES" sz="140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latinLnBrk="0">
              <a:defRPr lang="es-ES" sz="1400">
                <a:solidFill>
                  <a:schemeClr val="tx2"/>
                </a:solidFill>
              </a:defRPr>
            </a:lvl1pPr>
          </a:lstStyle>
          <a:p>
            <a:pPr algn="r"/>
            <a:endParaRPr lang="es-ES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EE3A4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0067B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23" name="Rectangl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latinLnBrk="0">
              <a:defRPr lang="es-ES"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s-ES" sz="1400" b="1">
                <a:solidFill>
                  <a:srgbClr val="FFFFFF"/>
                </a:solidFill>
              </a:rPr>
              <a:pPr algn="ctr"/>
              <a:t>‹Nº›</a:t>
            </a:fld>
            <a:endParaRPr lang="es-ES" sz="1400" b="1" dirty="0">
              <a:solidFill>
                <a:srgbClr val="FFFFFF"/>
              </a:solidFill>
            </a:endParaRPr>
          </a:p>
        </p:txBody>
      </p:sp>
      <p:pic>
        <p:nvPicPr>
          <p:cNvPr id="10" name="9 Imagen" descr="logo Aduana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47625" y="247650"/>
            <a:ext cx="504405" cy="6400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</p:sldLayoutIdLst>
  <p:txStyles>
    <p:titleStyle>
      <a:lvl1pPr algn="l" rtl="0" eaLnBrk="1" latinLnBrk="0" hangingPunct="1">
        <a:spcBef>
          <a:spcPct val="0"/>
        </a:spcBef>
        <a:buNone/>
        <a:defRPr lang="es-ES" sz="4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lang="es-ES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lang="es-ES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Normativa manifiesto electrónico marítimo </a:t>
            </a:r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Patricia Soto Sepulveda</a:t>
            </a:r>
            <a:endParaRPr lang="es-CL" dirty="0"/>
          </a:p>
        </p:txBody>
      </p:sp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/>
          <a:lstStyle/>
          <a:p>
            <a:r>
              <a:rPr lang="es-CL" sz="2000" dirty="0" smtClean="0"/>
              <a:t>Subdepto. Normas Generales</a:t>
            </a:r>
          </a:p>
          <a:p>
            <a:r>
              <a:rPr lang="es-CL" sz="2000" dirty="0" smtClean="0"/>
              <a:t>Subdirección Técnica</a:t>
            </a:r>
            <a:endParaRPr lang="es-CL" sz="2000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0" y="6069087"/>
            <a:ext cx="2238375" cy="6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lang="es-ES" sz="2400" b="0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lang="es-ES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lang="es-ES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000" dirty="0" smtClean="0"/>
              <a:t>Servicio Nacional de Aduanas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6967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MARÍTIMO ELECTRÓNICO: </a:t>
            </a:r>
            <a:br>
              <a:rPr lang="es-CL" sz="3200" dirty="0"/>
            </a:br>
            <a:r>
              <a:rPr lang="es-CL" sz="3200" dirty="0"/>
              <a:t>MODELO DE OPERACIÓN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33400" y="1560984"/>
            <a:ext cx="8372474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L" sz="2000" b="1" cap="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Anulaciones, modificaciones y </a:t>
            </a:r>
            <a:r>
              <a:rPr lang="es-CL" sz="2000" b="1" cap="all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aclaraciones</a:t>
            </a:r>
            <a:endParaRPr lang="es-CL" sz="10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de Ingreso</a:t>
            </a:r>
          </a:p>
          <a:p>
            <a:pPr algn="just">
              <a:buSzPct val="100000"/>
              <a:buFont typeface="Wingdings" pitchFamily="2" charset="2"/>
              <a:buChar char="§"/>
              <a:tabLst>
                <a:tab pos="1885950" algn="l"/>
                <a:tab pos="3314700" algn="l"/>
                <a:tab pos="3590925" algn="l"/>
              </a:tabLst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Anulaciones: 	Encabezado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	Sólo en forma previa a la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conformación.</a:t>
            </a:r>
          </a:p>
          <a:p>
            <a:pPr marL="3676650" indent="-3676650" algn="just">
              <a:buSzPct val="100000"/>
              <a:buNone/>
              <a:tabLst>
                <a:tab pos="1885950" algn="l"/>
                <a:tab pos="3314700" algn="l"/>
                <a:tab pos="3590925" algn="l"/>
              </a:tabLst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  	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B/L  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    	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	Sin restricción antes de la conformación del manifiesto.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Después requiere visto bueno.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Modificaciones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Encabezado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y B/L 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CL" sz="1800" dirty="0">
                <a:latin typeface="Arial" pitchFamily="34" charset="0"/>
                <a:cs typeface="Arial" pitchFamily="34" charset="0"/>
                <a:sym typeface="Wingdings" pitchFamily="2" charset="2"/>
              </a:rPr>
              <a:t>Antes 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de </a:t>
            </a:r>
            <a:r>
              <a:rPr lang="es-CL" sz="1800" dirty="0">
                <a:latin typeface="Arial" pitchFamily="34" charset="0"/>
                <a:cs typeface="Arial" pitchFamily="34" charset="0"/>
                <a:sym typeface="Wingdings" pitchFamily="2" charset="2"/>
              </a:rPr>
              <a:t>la 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conformación, sin </a:t>
            </a:r>
            <a:r>
              <a:rPr lang="es-CL" sz="1800" dirty="0">
                <a:latin typeface="Arial" pitchFamily="34" charset="0"/>
                <a:cs typeface="Arial" pitchFamily="34" charset="0"/>
                <a:sym typeface="Wingdings" pitchFamily="2" charset="2"/>
              </a:rPr>
              <a:t>autorización</a:t>
            </a:r>
            <a:r>
              <a:rPr lang="es-CL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previa. Se puede modificar cualquier dato del Encabezado o B/L, con excepción del identificador del mensaje. Campo </a:t>
            </a:r>
            <a:r>
              <a:rPr lang="es-CL" sz="18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Almacenista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solo puede ser modificado antes de las 48 horas previas al arribo estimado.</a:t>
            </a:r>
          </a:p>
          <a:p>
            <a:pPr marL="319088" indent="-319088"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Aclaraciones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Encabezado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CL" sz="1800" b="1" dirty="0">
                <a:latin typeface="Arial" pitchFamily="34" charset="0"/>
                <a:cs typeface="Arial" pitchFamily="34" charset="0"/>
              </a:rPr>
              <a:t>B/L </a:t>
            </a:r>
            <a:r>
              <a:rPr lang="es-CL" sz="1800" dirty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Proceden después de </a:t>
            </a:r>
            <a:r>
              <a:rPr lang="es-CL" sz="1800" dirty="0">
                <a:latin typeface="Arial" pitchFamily="34" charset="0"/>
                <a:cs typeface="Arial" pitchFamily="34" charset="0"/>
                <a:sym typeface="Wingdings" pitchFamily="2" charset="2"/>
              </a:rPr>
              <a:t>la 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conformación. Pueden ser con o sin autorización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previa, dependiendo del campo.         </a:t>
            </a:r>
            <a:r>
              <a:rPr lang="es-CL" sz="1800" i="1" dirty="0" smtClean="0">
                <a:latin typeface="Arial" pitchFamily="34" charset="0"/>
                <a:cs typeface="Arial" pitchFamily="34" charset="0"/>
              </a:rPr>
              <a:t>Plazo: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7 días siguientes al zarpe de la nave.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CL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Las anulaciones, modificaciones y aclaraciones aceptadas actualizan en forma automática el manifiesto publicado en la Web de Aduanas.</a:t>
            </a:r>
            <a:endParaRPr lang="es-CL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4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MARÍTIMO ELECTRÓNICO: </a:t>
            </a:r>
            <a:br>
              <a:rPr lang="es-CL" sz="3200" dirty="0"/>
            </a:br>
            <a:r>
              <a:rPr lang="es-CL" sz="3200" dirty="0"/>
              <a:t>CASOS ESPECIALES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ALMACENAJE</a:t>
            </a:r>
            <a:endParaRPr lang="es-CL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Consignatario o </a:t>
            </a:r>
            <a:r>
              <a:rPr lang="es-CL" sz="2000" dirty="0" err="1" smtClean="0">
                <a:latin typeface="Arial" pitchFamily="34" charset="0"/>
                <a:cs typeface="Arial" pitchFamily="34" charset="0"/>
              </a:rPr>
              <a:t>transitarios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 deben informar por escrito al emisor del mensaje del B/L máster el Almacenista donde se debe depositar la carga, a más tardar, 144 horas corridas antes del arribo estimado de la nave. De lo contrario, el transportista señala el Almacén.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manifiesto está conformado, se debe esperar que la carga haya sido recibida por el Almacenista para solicitar su traslado. El traslado se efectúa con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SMDA si la DIN ya está tramitada o con Providencia, en caso contrario. (Resolución N°2098 del 10.04.2015).</a:t>
            </a:r>
            <a:endParaRPr lang="es-CL" sz="2000" dirty="0">
              <a:latin typeface="Arial" pitchFamily="34" charset="0"/>
              <a:cs typeface="Arial" pitchFamily="34" charset="0"/>
            </a:endParaRPr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29404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</a:t>
            </a:r>
            <a:r>
              <a:rPr lang="es-CL" sz="3200" dirty="0" smtClean="0"/>
              <a:t>MARÍTIMO ELECTRÓNICO</a:t>
            </a:r>
            <a:r>
              <a:rPr lang="es-CL" sz="3200" dirty="0"/>
              <a:t>: </a:t>
            </a:r>
            <a:br>
              <a:rPr lang="es-CL" sz="3200" dirty="0"/>
            </a:br>
            <a:r>
              <a:rPr lang="es-CL" sz="3200" dirty="0"/>
              <a:t>CASOS ESPECIALES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20040" indent="-320040" algn="just"/>
            <a:r>
              <a:rPr lang="es-CL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Tránsito y Transbordos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B/L máster debe indicar como </a:t>
            </a:r>
            <a:r>
              <a:rPr lang="es-CL" sz="2000" i="1" dirty="0" smtClean="0">
                <a:latin typeface="Arial" pitchFamily="34" charset="0"/>
                <a:cs typeface="Arial" pitchFamily="34" charset="0"/>
              </a:rPr>
              <a:t>Sentido de la Operación </a:t>
            </a:r>
            <a:r>
              <a:rPr lang="es-CL" sz="2000" b="1" dirty="0" smtClean="0">
                <a:latin typeface="Arial" pitchFamily="34" charset="0"/>
                <a:cs typeface="Arial" pitchFamily="34" charset="0"/>
              </a:rPr>
              <a:t>Ingreso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, lo que permite que sus hijos sean ingreso, tránsito o transbordo.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En caso de Tránsito, se deben cumplir con las instrucciones del Oficio Circular N° 182/29.05.2015</a:t>
            </a:r>
          </a:p>
          <a:p>
            <a:pPr>
              <a:buSzPct val="100000"/>
              <a:buFont typeface="Wingdings" pitchFamily="2" charset="2"/>
              <a:buChar char="§"/>
            </a:pP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marL="320040" indent="-320040" algn="just"/>
            <a:r>
              <a:rPr lang="es-CL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Cabotaje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Las normas contempladas en la Resolución 7591 de 2012 y sus modificaciones, están referidas a manifiestos con carga </a:t>
            </a:r>
            <a:r>
              <a:rPr lang="es-CL" sz="2000" u="sng" dirty="0">
                <a:latin typeface="Arial" pitchFamily="34" charset="0"/>
                <a:cs typeface="Arial" pitchFamily="34" charset="0"/>
              </a:rPr>
              <a:t>internacional.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 El cabotaje no está contemplado en estas normas el que se rige por la Resolución N° 5973 del 29.09.1994</a:t>
            </a:r>
          </a:p>
        </p:txBody>
      </p:sp>
    </p:spTree>
    <p:extLst>
      <p:ext uri="{BB962C8B-B14F-4D97-AF65-F5344CB8AC3E}">
        <p14:creationId xmlns:p14="http://schemas.microsoft.com/office/powerpoint/2010/main" val="41804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MARÍTIMO ELECTRÓNICO: </a:t>
            </a:r>
            <a:br>
              <a:rPr lang="es-CL" sz="3200" dirty="0"/>
            </a:br>
            <a:r>
              <a:rPr lang="es-CL" sz="3200" dirty="0" smtClean="0"/>
              <a:t>ULTIMAS MODIFICACIONES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Resolución N° 4558 del 30.07.2015</a:t>
            </a:r>
          </a:p>
          <a:p>
            <a:pPr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Modifica el plazo presentación B/L máster: Desde 48 a 96 horas previas al arribo estimado de la nave.</a:t>
            </a:r>
          </a:p>
          <a:p>
            <a:pPr>
              <a:buFont typeface="Wingdings" pitchFamily="2" charset="2"/>
              <a:buChar char="§"/>
            </a:pPr>
            <a:endParaRPr lang="es-CL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Modifica el plazo presentación B/L Hijos: Desde 24 a 48 horas previas al arribo estimado de la nave.</a:t>
            </a:r>
          </a:p>
          <a:p>
            <a:pPr>
              <a:buFont typeface="Wingdings" pitchFamily="2" charset="2"/>
              <a:buChar char="§"/>
            </a:pPr>
            <a:endParaRPr lang="es-CL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Modifica desde 96 a 144 horas el plazo para informar al emisor del conocimiento de embarque el Almacenista al que se deberá entregar la  carga.  </a:t>
            </a:r>
          </a:p>
          <a:p>
            <a:pPr algn="just"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Vigente para las naves con arribo estimado a partir del 1 de septiembre 2015.</a:t>
            </a:r>
            <a:endParaRPr lang="es-CL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8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MARÍTIMO ELECTRÓNICO: </a:t>
            </a:r>
            <a:br>
              <a:rPr lang="es-CL" sz="3200" dirty="0"/>
            </a:br>
            <a:r>
              <a:rPr lang="es-CL" sz="3200" dirty="0"/>
              <a:t>ESTADO ACTUAL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23875" y="1570038"/>
            <a:ext cx="8372475" cy="482123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DE INGRESO</a:t>
            </a:r>
            <a:endParaRPr lang="es-CL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Contempla la transmisión electrónica del Encabezado del Manifiesto, B/L máster y B/L hijos y nietos a nivel nacional. 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Su implementación se realizó en forma gradual, comenzando con el Encabezado, mensajes de B/L máster y por último los mensajes de B/L hijos y nietos. 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Actualmente se cumple con esta presentación en todas las Aduanas del país, con excepción de la transmisión de los B/L hijos por parte de FF bolivianos en la Aduana de Arica, lo que se implementará en corto plazo. 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En todas las Aduanas, con excepción de la Aduana de Arica, los Almacenistas están recibiendo las cargas en base al manifiesto electrónico y envían los mensajes de recepción y entrega de cargas al Sistema de Aduanas.</a:t>
            </a:r>
          </a:p>
        </p:txBody>
      </p:sp>
    </p:spTree>
    <p:extLst>
      <p:ext uri="{BB962C8B-B14F-4D97-AF65-F5344CB8AC3E}">
        <p14:creationId xmlns:p14="http://schemas.microsoft.com/office/powerpoint/2010/main" val="393494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 smtClean="0"/>
              <a:t>MANIFIESTO </a:t>
            </a:r>
            <a:r>
              <a:rPr lang="es-CL" sz="3200" dirty="0"/>
              <a:t>MARÍTIMO ELECTRÓNICO: </a:t>
            </a:r>
            <a:br>
              <a:rPr lang="es-CL" sz="3200" dirty="0"/>
            </a:br>
            <a:r>
              <a:rPr lang="es-CL" sz="3200" dirty="0"/>
              <a:t>MODELO DE OPERACIÓN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4294967295"/>
          </p:nvPr>
        </p:nvSpPr>
        <p:spPr>
          <a:xfrm>
            <a:off x="521320" y="2203450"/>
            <a:ext cx="4038600" cy="40655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SzPct val="100000"/>
              <a:buNone/>
            </a:pPr>
            <a:endParaRPr lang="es-CL" sz="17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SzPct val="100000"/>
              <a:buNone/>
            </a:pP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NAVES LINER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Encabezado  </a:t>
            </a:r>
            <a:r>
              <a:rPr lang="es-CL" sz="17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 7 días </a:t>
            </a:r>
            <a:r>
              <a:rPr lang="es-CL" sz="1700" dirty="0" smtClean="0">
                <a:latin typeface="Arial" pitchFamily="34" charset="0"/>
                <a:cs typeface="Arial" pitchFamily="34" charset="0"/>
              </a:rPr>
              <a:t>antes del arribo estimado de la nave</a:t>
            </a: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B/L máster </a:t>
            </a:r>
            <a:r>
              <a:rPr lang="es-CL" sz="17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96 horas </a:t>
            </a:r>
            <a:r>
              <a:rPr lang="es-CL" sz="1700" dirty="0" smtClean="0">
                <a:latin typeface="Arial" pitchFamily="34" charset="0"/>
                <a:cs typeface="Arial" pitchFamily="34" charset="0"/>
              </a:rPr>
              <a:t>corridas previas al arribo estimado.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B/L Hijos </a:t>
            </a:r>
            <a:r>
              <a:rPr lang="es-CL" sz="17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7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48</a:t>
            </a: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 horas </a:t>
            </a:r>
            <a:r>
              <a:rPr lang="es-CL" sz="1700" dirty="0" smtClean="0">
                <a:latin typeface="Arial" pitchFamily="34" charset="0"/>
                <a:cs typeface="Arial" pitchFamily="34" charset="0"/>
              </a:rPr>
              <a:t>corridas previas al arribo estimado.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B/L Nietos </a:t>
            </a:r>
            <a:r>
              <a:rPr lang="es-CL" sz="1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7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CL" sz="17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24 horas </a:t>
            </a:r>
            <a:r>
              <a:rPr lang="es-CL" sz="17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previas al arribo estimado.</a:t>
            </a:r>
            <a:endParaRPr lang="es-CL" sz="1700" dirty="0" smtClean="0">
              <a:latin typeface="Arial" pitchFamily="34" charset="0"/>
              <a:cs typeface="Arial" pitchFamily="34" charset="0"/>
            </a:endParaRPr>
          </a:p>
          <a:p>
            <a:pPr marL="361950" indent="0" algn="just">
              <a:buSzPct val="100000"/>
              <a:buNone/>
            </a:pPr>
            <a:r>
              <a:rPr lang="es-CL" sz="1700" dirty="0" smtClean="0">
                <a:latin typeface="Arial" pitchFamily="34" charset="0"/>
                <a:cs typeface="Arial" pitchFamily="34" charset="0"/>
              </a:rPr>
              <a:t>Si no se puede cumplir con plazo anterior, Hijos y Nietos, dentro </a:t>
            </a:r>
            <a:r>
              <a:rPr lang="es-CL" sz="1700" dirty="0">
                <a:latin typeface="Arial" pitchFamily="34" charset="0"/>
                <a:cs typeface="Arial" pitchFamily="34" charset="0"/>
              </a:rPr>
              <a:t>de las 24 horas corridas siguientes al envío del B/L del cual deriva.</a:t>
            </a:r>
            <a:endParaRPr lang="es-CL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700" b="1" dirty="0" smtClean="0">
                <a:latin typeface="Arial" pitchFamily="34" charset="0"/>
                <a:cs typeface="Arial" pitchFamily="34" charset="0"/>
              </a:rPr>
              <a:t>Conformación</a:t>
            </a:r>
            <a:r>
              <a:rPr lang="es-C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7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7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Arribo efectivo de la nave</a:t>
            </a:r>
            <a:endParaRPr lang="es-CL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4294967295"/>
          </p:nvPr>
        </p:nvSpPr>
        <p:spPr>
          <a:xfrm>
            <a:off x="4810124" y="2432050"/>
            <a:ext cx="4038600" cy="40655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L" sz="1600" b="1" dirty="0" smtClean="0">
                <a:latin typeface="Arial" pitchFamily="34" charset="0"/>
                <a:cs typeface="Arial" pitchFamily="34" charset="0"/>
              </a:rPr>
              <a:t>NAVES TRAMP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600" b="1" dirty="0" smtClean="0">
                <a:latin typeface="Arial" pitchFamily="34" charset="0"/>
                <a:cs typeface="Arial" pitchFamily="34" charset="0"/>
              </a:rPr>
              <a:t>Encabezado </a:t>
            </a:r>
            <a:r>
              <a:rPr lang="es-CL" sz="16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6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CL" sz="1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En forma previa al arribo de la nave</a:t>
            </a:r>
            <a:r>
              <a:rPr lang="es-CL" sz="16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600" b="1" dirty="0" smtClean="0">
                <a:latin typeface="Arial" pitchFamily="34" charset="0"/>
                <a:cs typeface="Arial" pitchFamily="34" charset="0"/>
              </a:rPr>
              <a:t>B/L máster </a:t>
            </a:r>
            <a:r>
              <a:rPr lang="es-CL" sz="16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6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24 horas </a:t>
            </a:r>
            <a:r>
              <a:rPr lang="es-CL" sz="1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corridas siguientes al arribo</a:t>
            </a:r>
            <a:r>
              <a:rPr lang="es-CL" sz="1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600" b="1" dirty="0" smtClean="0">
                <a:latin typeface="Arial" pitchFamily="34" charset="0"/>
                <a:cs typeface="Arial" pitchFamily="34" charset="0"/>
              </a:rPr>
              <a:t>B/L Hijos </a:t>
            </a:r>
            <a:r>
              <a:rPr lang="es-CL" sz="16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600" dirty="0" smtClean="0">
                <a:latin typeface="Arial" pitchFamily="34" charset="0"/>
                <a:cs typeface="Arial" pitchFamily="34" charset="0"/>
              </a:rPr>
              <a:t> hasta 24 horas corridas siguientes al envío del B/L del cual deriva.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600" b="1" dirty="0" smtClean="0">
                <a:latin typeface="Arial" pitchFamily="34" charset="0"/>
                <a:cs typeface="Arial" pitchFamily="34" charset="0"/>
              </a:rPr>
              <a:t>Conformación</a:t>
            </a:r>
            <a:r>
              <a:rPr lang="es-C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6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Al momento del arribo efectivo de la nave. </a:t>
            </a:r>
            <a:endParaRPr lang="es-CL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C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21319" y="1777514"/>
            <a:ext cx="83274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PLAZOS DE PRESENTACIÓN MANIFIESTO DE INGRESO</a:t>
            </a:r>
            <a:endParaRPr lang="es-CL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40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/>
              <a:t>PLAZOS DE PRESENTACION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77234" y="1986589"/>
            <a:ext cx="8543482" cy="443547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lang="es-ES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lang="es-ES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lang="es-ES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100000"/>
              <a:buNone/>
            </a:pPr>
            <a:r>
              <a:rPr lang="es-CL" sz="2200" b="1" dirty="0" smtClean="0">
                <a:latin typeface="+mj-lt"/>
                <a:cs typeface="Arial" pitchFamily="34" charset="0"/>
              </a:rPr>
              <a:t>CASOS ESPECIALES PARA B/L DEPENDIENDO PUERTO EMBARQUE</a:t>
            </a:r>
            <a:r>
              <a:rPr lang="es-CL" sz="1800" b="1" dirty="0" smtClean="0">
                <a:latin typeface="+mj-lt"/>
                <a:cs typeface="Arial" pitchFamily="34" charset="0"/>
              </a:rPr>
              <a:t>:</a:t>
            </a:r>
          </a:p>
          <a:p>
            <a:pPr marL="0" indent="0" algn="just">
              <a:buSzPct val="100000"/>
              <a:buNone/>
            </a:pPr>
            <a:endParaRPr lang="es-CL" sz="1800" b="1" dirty="0" smtClean="0">
              <a:latin typeface="+mj-lt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CARGAS EMBARCADAS EN LOS PUERTOS DE PANAMÁ, COLOMBIA Y ECUADOR</a:t>
            </a:r>
            <a:r>
              <a:rPr lang="es-CL" sz="1800" b="1" dirty="0" smtClean="0">
                <a:solidFill>
                  <a:srgbClr val="EE3A43"/>
                </a:solidFill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s-CL" sz="1800" dirty="0" smtClean="0">
                <a:latin typeface="+mj-lt"/>
                <a:cs typeface="Arial" pitchFamily="34" charset="0"/>
              </a:rPr>
              <a:t> B/L Máster        </a:t>
            </a:r>
            <a:r>
              <a:rPr lang="es-CL" sz="1800" dirty="0" smtClean="0">
                <a:latin typeface="+mj-lt"/>
                <a:cs typeface="Arial" pitchFamily="34" charset="0"/>
                <a:sym typeface="Wingdings" pitchFamily="2" charset="2"/>
              </a:rPr>
              <a:t> 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Wingdings" pitchFamily="2" charset="2"/>
              </a:rPr>
              <a:t>4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8 horas corridas previas </a:t>
            </a:r>
            <a:r>
              <a:rPr lang="es-CL" sz="1800" dirty="0" smtClean="0">
                <a:latin typeface="+mj-lt"/>
                <a:cs typeface="Arial" pitchFamily="34" charset="0"/>
              </a:rPr>
              <a:t>al arribo estimado de la nave.</a:t>
            </a:r>
          </a:p>
          <a:p>
            <a:pPr marL="361950" indent="0" algn="just">
              <a:buSzPct val="100000"/>
              <a:buNone/>
            </a:pPr>
            <a:r>
              <a:rPr lang="es-CL" sz="1800" dirty="0" smtClean="0">
                <a:latin typeface="+mj-lt"/>
                <a:cs typeface="Arial" pitchFamily="34" charset="0"/>
              </a:rPr>
              <a:t>B/L Hijos    </a:t>
            </a:r>
            <a:r>
              <a:rPr lang="es-CL" sz="1800" dirty="0" smtClean="0">
                <a:latin typeface="+mj-lt"/>
                <a:cs typeface="Arial" pitchFamily="34" charset="0"/>
                <a:sym typeface="Wingdings" pitchFamily="2" charset="2"/>
              </a:rPr>
              <a:t> 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Wingdings" pitchFamily="2" charset="2"/>
              </a:rPr>
              <a:t>24 horas corridas previas </a:t>
            </a:r>
            <a:r>
              <a:rPr lang="es-CL" sz="1800" dirty="0" smtClean="0">
                <a:latin typeface="+mj-lt"/>
                <a:cs typeface="Arial" pitchFamily="34" charset="0"/>
                <a:sym typeface="Wingdings" pitchFamily="2" charset="2"/>
              </a:rPr>
              <a:t>al arribo estimado de la nave.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1800" dirty="0" smtClean="0">
              <a:latin typeface="+mj-lt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CARGAS EMBARCADAS EN LOS PUERTOS DE CALLAO, ILO Y MATARANI </a:t>
            </a:r>
            <a:r>
              <a:rPr lang="es-CL" sz="1800" dirty="0" smtClean="0">
                <a:latin typeface="+mj-lt"/>
                <a:cs typeface="Arial" pitchFamily="34" charset="0"/>
              </a:rPr>
              <a:t>cuando </a:t>
            </a:r>
            <a:r>
              <a:rPr lang="es-CL" sz="1800" dirty="0">
                <a:latin typeface="+mj-lt"/>
                <a:cs typeface="Arial" pitchFamily="34" charset="0"/>
              </a:rPr>
              <a:t>su puerto de desembarque sea Arica, Iquique, Antofagasta o puertos que dependan de estas </a:t>
            </a:r>
            <a:r>
              <a:rPr lang="es-CL" sz="1800" dirty="0" smtClean="0">
                <a:latin typeface="+mj-lt"/>
                <a:cs typeface="Arial" pitchFamily="34" charset="0"/>
              </a:rPr>
              <a:t>Aduanas: </a:t>
            </a:r>
          </a:p>
          <a:p>
            <a:pPr marL="361950" indent="0" algn="just">
              <a:buSzPct val="100000"/>
              <a:buNone/>
            </a:pPr>
            <a:r>
              <a:rPr lang="es-CL" sz="1800" dirty="0" smtClean="0">
                <a:latin typeface="+mj-lt"/>
                <a:cs typeface="Arial" pitchFamily="34" charset="0"/>
              </a:rPr>
              <a:t>B/L Máster </a:t>
            </a:r>
            <a:r>
              <a:rPr lang="es-CL" sz="1800" dirty="0" smtClean="0">
                <a:latin typeface="+mj-lt"/>
                <a:cs typeface="Arial" pitchFamily="34" charset="0"/>
                <a:sym typeface="Wingdings" pitchFamily="2" charset="2"/>
              </a:rPr>
              <a:t> </a:t>
            </a:r>
            <a:r>
              <a:rPr lang="es-C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Wingdings" pitchFamily="2" charset="2"/>
              </a:rPr>
              <a:t>2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4 horas de anticipación </a:t>
            </a:r>
            <a:r>
              <a:rPr lang="es-CL" sz="1800" dirty="0" smtClean="0">
                <a:latin typeface="+mj-lt"/>
                <a:cs typeface="Arial" pitchFamily="34" charset="0"/>
              </a:rPr>
              <a:t>al arribo estimado de la nave, tratándose de cargas embarcadas en Callao; </a:t>
            </a:r>
          </a:p>
          <a:p>
            <a:pPr marL="361950" indent="0" algn="just">
              <a:buSzPct val="100000"/>
              <a:buNone/>
            </a:pPr>
            <a:r>
              <a:rPr lang="es-CL" sz="1800" dirty="0" smtClean="0">
                <a:latin typeface="+mj-lt"/>
                <a:cs typeface="Arial" pitchFamily="34" charset="0"/>
              </a:rPr>
              <a:t>B/L Máster </a:t>
            </a:r>
            <a:r>
              <a:rPr lang="es-CL" sz="1800" dirty="0" smtClean="0">
                <a:latin typeface="+mj-lt"/>
                <a:cs typeface="Arial" pitchFamily="34" charset="0"/>
                <a:sym typeface="Wingdings" pitchFamily="2" charset="2"/>
              </a:rPr>
              <a:t>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10 horas </a:t>
            </a:r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de 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anticipación</a:t>
            </a:r>
            <a:r>
              <a:rPr lang="es-CL" sz="1800" dirty="0" smtClean="0">
                <a:cs typeface="Arial" pitchFamily="34" charset="0"/>
              </a:rPr>
              <a:t>, para aquellas cargas provenientes de los puertos </a:t>
            </a:r>
            <a:r>
              <a:rPr lang="es-CL" sz="1800" dirty="0" err="1" smtClean="0">
                <a:cs typeface="Arial" pitchFamily="34" charset="0"/>
              </a:rPr>
              <a:t>Ilo</a:t>
            </a:r>
            <a:r>
              <a:rPr lang="es-CL" sz="1800" dirty="0" smtClean="0">
                <a:cs typeface="Arial" pitchFamily="34" charset="0"/>
              </a:rPr>
              <a:t> y </a:t>
            </a:r>
            <a:r>
              <a:rPr lang="es-CL" sz="1800" dirty="0" err="1" smtClean="0">
                <a:cs typeface="Arial" pitchFamily="34" charset="0"/>
              </a:rPr>
              <a:t>Matarani</a:t>
            </a:r>
            <a:r>
              <a:rPr lang="es-CL" sz="1800" dirty="0" smtClean="0">
                <a:cs typeface="Arial" pitchFamily="34" charset="0"/>
              </a:rPr>
              <a:t>. </a:t>
            </a:r>
          </a:p>
          <a:p>
            <a:pPr marL="0" indent="0" algn="just">
              <a:buSzPct val="100000"/>
              <a:buNone/>
              <a:tabLst>
                <a:tab pos="361950" algn="l"/>
              </a:tabLst>
            </a:pPr>
            <a:r>
              <a:rPr lang="es-CL" sz="1800" dirty="0" smtClean="0">
                <a:cs typeface="Arial" pitchFamily="34" charset="0"/>
              </a:rPr>
              <a:t>     Para puertos de desembarque distinto a los mencionados, deberán ser transmitidos a 	lo menos 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48 horas de anticipación </a:t>
            </a:r>
            <a:r>
              <a:rPr lang="es-CL" sz="1800" dirty="0" smtClean="0">
                <a:cs typeface="Arial" pitchFamily="34" charset="0"/>
              </a:rPr>
              <a:t>al arribo estimado de la nave.</a:t>
            </a:r>
          </a:p>
        </p:txBody>
      </p:sp>
    </p:spTree>
    <p:extLst>
      <p:ext uri="{BB962C8B-B14F-4D97-AF65-F5344CB8AC3E}">
        <p14:creationId xmlns:p14="http://schemas.microsoft.com/office/powerpoint/2010/main" val="17572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/>
              <a:t>PLAZOS DE PRESENTACION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71131" y="1772536"/>
            <a:ext cx="837845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INGRESO DEL ARRIBO EFECTIVO DE LA NAVE</a:t>
            </a:r>
          </a:p>
          <a:p>
            <a:pPr algn="just"/>
            <a:r>
              <a:rPr lang="es-CL" dirty="0" smtClean="0"/>
              <a:t>La fecha y hora de la recepción efectiva de la nave deberá ser ingresada </a:t>
            </a:r>
            <a:r>
              <a:rPr lang="es-CL" dirty="0"/>
              <a:t>por el receptor de la </a:t>
            </a:r>
            <a:r>
              <a:rPr lang="es-CL" dirty="0" smtClean="0"/>
              <a:t>nave en la aplicación Manifestación Naviera disponible en la pagina web del </a:t>
            </a:r>
            <a:r>
              <a:rPr lang="es-CL" dirty="0"/>
              <a:t>S</a:t>
            </a:r>
            <a:r>
              <a:rPr lang="es-CL" dirty="0" smtClean="0"/>
              <a:t>ervicio de Aduanas, una vez otorgada la libre plática por parte de la autoridad marítima y en todo caso, dentro de las </a:t>
            </a: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horas corridas siguientes </a:t>
            </a:r>
            <a:r>
              <a:rPr lang="es-CL" dirty="0" smtClean="0"/>
              <a:t>a su recepción efectiva.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2020" y="3943275"/>
            <a:ext cx="851667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INGRESO DE CANJE DEL CONOCIMIENTO DE EMBARQUE AL SISTEMA </a:t>
            </a:r>
          </a:p>
          <a:p>
            <a:pPr algn="just"/>
            <a:r>
              <a:rPr lang="es-CL" dirty="0" smtClean="0"/>
              <a:t>El </a:t>
            </a:r>
            <a:r>
              <a:rPr lang="es-CL" dirty="0"/>
              <a:t>receptor del B/L original tendrá la obligación de informar al Servicio de Aduanas la recepción del canje del documento, mediante un mensaje electrónico de forma inmediata, una vez realizada o, a más tardar </a:t>
            </a:r>
            <a:r>
              <a:rPr lang="es-CL" sz="2000" dirty="0"/>
              <a:t>el </a:t>
            </a:r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 hábil siguiente </a:t>
            </a:r>
            <a:r>
              <a:rPr lang="es-CL" dirty="0"/>
              <a:t>al canje. Esta obligación se hace extensiva en caso de recibir un B/L original de parte de un Despachador de Aduana, conforme a las instrucciones contempladas en la letra a) del numeral 10 del Capítulo III del CNA.</a:t>
            </a:r>
          </a:p>
        </p:txBody>
      </p:sp>
    </p:spTree>
    <p:extLst>
      <p:ext uri="{BB962C8B-B14F-4D97-AF65-F5344CB8AC3E}">
        <p14:creationId xmlns:p14="http://schemas.microsoft.com/office/powerpoint/2010/main" val="249197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/>
              <a:t>PLAZOS DE PRESENTACION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6326" y="1860697"/>
            <a:ext cx="83784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rgbClr val="FF0000"/>
                </a:solidFill>
              </a:rPr>
              <a:t>ACLARACIONES AL ENCABEZADO DEL MANIFIESTO </a:t>
            </a:r>
          </a:p>
          <a:p>
            <a:endParaRPr lang="es-CL" b="1" dirty="0" smtClean="0"/>
          </a:p>
          <a:p>
            <a:pPr algn="just"/>
            <a:r>
              <a:rPr lang="es-CL" dirty="0" smtClean="0"/>
              <a:t>Los cambios que afecten a un manifiesto ya conformado, se deberán realizar vía aclaración al manifiesto, dentro de los </a:t>
            </a:r>
            <a:r>
              <a:rPr lang="es-C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 días corridos  </a:t>
            </a:r>
            <a:r>
              <a:rPr lang="es-CL" dirty="0" smtClean="0"/>
              <a:t>siguientes al zarpe de la nave. Con posterioridad, estas aclaraciones estarán sujetas a sanción.</a:t>
            </a:r>
          </a:p>
          <a:p>
            <a:pPr algn="just"/>
            <a:endParaRPr lang="es-CL" dirty="0" smtClean="0">
              <a:solidFill>
                <a:srgbClr val="EE3A43"/>
              </a:solidFill>
            </a:endParaRPr>
          </a:p>
          <a:p>
            <a:pPr algn="just"/>
            <a:endParaRPr lang="es-CL" dirty="0">
              <a:solidFill>
                <a:srgbClr val="EE3A43"/>
              </a:solidFill>
            </a:endParaRPr>
          </a:p>
          <a:p>
            <a:r>
              <a:rPr lang="es-CL" sz="2000" b="1" dirty="0">
                <a:solidFill>
                  <a:srgbClr val="FF0000"/>
                </a:solidFill>
              </a:rPr>
              <a:t>ACLARACIONES Y ANULACIONES AL MENSAJE </a:t>
            </a:r>
            <a:r>
              <a:rPr lang="es-CL" sz="2000" b="1" dirty="0" smtClean="0">
                <a:solidFill>
                  <a:srgbClr val="FF0000"/>
                </a:solidFill>
              </a:rPr>
              <a:t> DEL CONOCIMIENTO DE EMBARQUE</a:t>
            </a:r>
          </a:p>
          <a:p>
            <a:endParaRPr lang="es-CL" b="1" dirty="0"/>
          </a:p>
          <a:p>
            <a:pPr algn="just"/>
            <a:r>
              <a:rPr lang="es-CL" dirty="0" smtClean="0"/>
              <a:t>La </a:t>
            </a:r>
            <a:r>
              <a:rPr lang="es-CL" dirty="0"/>
              <a:t>solicitud de aclaración </a:t>
            </a:r>
            <a:r>
              <a:rPr lang="es-CL" dirty="0" smtClean="0"/>
              <a:t>o de anulación de </a:t>
            </a:r>
            <a:r>
              <a:rPr lang="es-CL" dirty="0"/>
              <a:t>un mensaje de conocimiento de embarque, </a:t>
            </a:r>
            <a:r>
              <a:rPr lang="es-CL" dirty="0" smtClean="0"/>
              <a:t>se </a:t>
            </a:r>
            <a:r>
              <a:rPr lang="es-CL" dirty="0"/>
              <a:t>deberá presentar a la Aduana dentro de los </a:t>
            </a:r>
            <a:r>
              <a:rPr lang="es-C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 días corridos  </a:t>
            </a:r>
            <a:r>
              <a:rPr lang="es-CL" dirty="0"/>
              <a:t>siguientes al zarpe de la nave. </a:t>
            </a:r>
            <a:endParaRPr lang="es-CL" dirty="0">
              <a:solidFill>
                <a:srgbClr val="EE3A43"/>
              </a:solidFill>
            </a:endParaRPr>
          </a:p>
          <a:p>
            <a:pPr algn="just"/>
            <a:endParaRPr lang="es-CL" dirty="0">
              <a:solidFill>
                <a:srgbClr val="EE3A43"/>
              </a:solidFill>
            </a:endParaRPr>
          </a:p>
          <a:p>
            <a:pPr algn="just"/>
            <a:r>
              <a:rPr lang="es-CL" dirty="0" smtClean="0">
                <a:solidFill>
                  <a:srgbClr val="EE3A43"/>
                </a:solidFill>
              </a:rPr>
              <a:t> </a:t>
            </a:r>
            <a:endParaRPr lang="es-CL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45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 smtClean="0"/>
              <a:t>SITUACION ACTUAL EN </a:t>
            </a:r>
            <a:r>
              <a:rPr lang="es-CL" sz="3200" dirty="0"/>
              <a:t>PUERTO DE ARICA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6326" y="1584471"/>
            <a:ext cx="837845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 smtClean="0">
                <a:solidFill>
                  <a:srgbClr val="FF0000"/>
                </a:solidFill>
              </a:rPr>
              <a:t>MODELO DE OPERACIÓN MANIFIESTO MARITIMO DE INGRESO Y SITUACION ACTUAL EN ADUANA DE ARICA:</a:t>
            </a:r>
          </a:p>
          <a:p>
            <a:pPr algn="just"/>
            <a:endParaRPr lang="es-CL" b="1" dirty="0" smtClean="0">
              <a:solidFill>
                <a:srgbClr val="EE3A43"/>
              </a:solidFill>
            </a:endParaRPr>
          </a:p>
          <a:p>
            <a:pPr marL="447675" algn="just"/>
            <a:r>
              <a:rPr lang="es-CL" b="1" dirty="0" smtClean="0"/>
              <a:t>Transmisión del Encabezado del Manifiesto </a:t>
            </a:r>
          </a:p>
          <a:p>
            <a:pPr marL="447675" algn="just"/>
            <a:r>
              <a:rPr lang="es-CL" b="1" dirty="0" smtClean="0"/>
              <a:t>Transmisión del mensaje de los B/L máster</a:t>
            </a:r>
          </a:p>
          <a:p>
            <a:pPr marL="447675" algn="just"/>
            <a:r>
              <a:rPr lang="es-CL" b="1" dirty="0" smtClean="0"/>
              <a:t>Transmisión del mensaje de los B/L Hijos</a:t>
            </a:r>
          </a:p>
          <a:p>
            <a:pPr marL="447675" algn="just"/>
            <a:r>
              <a:rPr lang="es-CL" b="1" dirty="0" smtClean="0"/>
              <a:t>Registro del arribo efectivo de la nave</a:t>
            </a:r>
          </a:p>
          <a:p>
            <a:pPr marL="447675" algn="just"/>
            <a:r>
              <a:rPr lang="es-CL" b="1" dirty="0" smtClean="0"/>
              <a:t>Recepción de la carga por parte del Almacenista en base al manifiesto electrónico</a:t>
            </a:r>
          </a:p>
          <a:p>
            <a:pPr marL="447675" algn="just"/>
            <a:r>
              <a:rPr lang="es-CL" b="1" dirty="0" smtClean="0"/>
              <a:t>Despacho de la carga en base al manifiesto electrónico</a:t>
            </a:r>
          </a:p>
          <a:p>
            <a:pPr marL="447675" algn="just"/>
            <a:r>
              <a:rPr lang="es-CL" b="1" dirty="0" smtClean="0"/>
              <a:t>Envío de la información al SNA por parte de los Almacenistas de la recepción y entrega de las cargas amparadas por un Manifiesto Marítimo</a:t>
            </a:r>
          </a:p>
          <a:p>
            <a:pPr marL="447675" algn="just"/>
            <a:r>
              <a:rPr lang="es-CL" b="1" dirty="0" smtClean="0"/>
              <a:t>Notificación electrónica al SNA por parte de sus emisores, del canje del B/L </a:t>
            </a:r>
          </a:p>
          <a:p>
            <a:pPr marL="447675" algn="just"/>
            <a:r>
              <a:rPr lang="es-CL" b="1" dirty="0" smtClean="0"/>
              <a:t>Eliminación de la presentación del Manifiesto en formato papel</a:t>
            </a:r>
          </a:p>
          <a:p>
            <a:pPr algn="just"/>
            <a:endParaRPr lang="es-CL" dirty="0" smtClean="0">
              <a:solidFill>
                <a:srgbClr val="00B050"/>
              </a:solidFill>
            </a:endParaRPr>
          </a:p>
        </p:txBody>
      </p:sp>
      <p:pic>
        <p:nvPicPr>
          <p:cNvPr id="4" name="Picture 2" descr="Image result for vis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87" y="2464841"/>
            <a:ext cx="249859" cy="25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Image result for advertencia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87" y="3083573"/>
            <a:ext cx="270294" cy="27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vis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87" y="2764260"/>
            <a:ext cx="243235" cy="24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vis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87" y="3322091"/>
            <a:ext cx="249859" cy="25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vis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87" y="4982353"/>
            <a:ext cx="249859" cy="25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Image result for advertencia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91" y="3607796"/>
            <a:ext cx="262219" cy="26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Image result for advertencia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03" y="5238208"/>
            <a:ext cx="248192" cy="24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advertencia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7" y="4447154"/>
            <a:ext cx="262219" cy="26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advertencia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8" y="4168625"/>
            <a:ext cx="250988" cy="2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03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</a:t>
            </a:r>
            <a:r>
              <a:rPr lang="es-CL" sz="3200" dirty="0" smtClean="0"/>
              <a:t>MARÍTIMO ELECTRÓNICO</a:t>
            </a:r>
            <a:endParaRPr lang="es-CL" sz="3200" dirty="0"/>
          </a:p>
        </p:txBody>
      </p:sp>
      <p:sp>
        <p:nvSpPr>
          <p:cNvPr id="4" name="3 Rectángulo"/>
          <p:cNvSpPr/>
          <p:nvPr/>
        </p:nvSpPr>
        <p:spPr>
          <a:xfrm>
            <a:off x="518226" y="1558409"/>
            <a:ext cx="48930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CONTENIDOS DE LA PRESENTACION </a:t>
            </a:r>
            <a:endParaRPr lang="es-CL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3926" y="2250341"/>
            <a:ext cx="83715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EE3A43"/>
              </a:buClr>
              <a:buFont typeface="Wingdings" pitchFamily="2" charset="2"/>
              <a:buChar char="§"/>
            </a:pPr>
            <a:r>
              <a:rPr lang="es-CL" sz="2000" b="1" dirty="0" smtClean="0">
                <a:latin typeface="Arial" pitchFamily="34" charset="0"/>
                <a:cs typeface="Arial" pitchFamily="34" charset="0"/>
              </a:rPr>
              <a:t>Contexto Normativo</a:t>
            </a:r>
          </a:p>
          <a:p>
            <a:pPr marL="742950" lvl="1" indent="-285750" algn="just">
              <a:buClr>
                <a:srgbClr val="EE3A43"/>
              </a:buClr>
              <a:buFont typeface="Arial" pitchFamily="34" charset="0"/>
              <a:buChar char="•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Algunos conceptos básicos</a:t>
            </a:r>
          </a:p>
          <a:p>
            <a:pPr marL="742950" lvl="1" indent="-285750" algn="just">
              <a:buClr>
                <a:srgbClr val="EE3A43"/>
              </a:buClr>
              <a:buFont typeface="Arial" pitchFamily="34" charset="0"/>
              <a:buChar char="•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Modelo </a:t>
            </a:r>
            <a:r>
              <a:rPr lang="es-CL" dirty="0">
                <a:latin typeface="Arial" pitchFamily="34" charset="0"/>
                <a:cs typeface="Arial" pitchFamily="34" charset="0"/>
              </a:rPr>
              <a:t>de operación manifiesto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marítimo</a:t>
            </a:r>
          </a:p>
          <a:p>
            <a:pPr marL="742950" lvl="1" indent="-285750" algn="just">
              <a:buClr>
                <a:srgbClr val="EE3A43"/>
              </a:buClr>
              <a:buFont typeface="Arial" pitchFamily="34" charset="0"/>
              <a:buChar char="•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Estado </a:t>
            </a:r>
            <a:r>
              <a:rPr lang="es-CL" dirty="0">
                <a:latin typeface="Arial" pitchFamily="34" charset="0"/>
                <a:cs typeface="Arial" pitchFamily="34" charset="0"/>
              </a:rPr>
              <a:t>actual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CL" dirty="0">
                <a:latin typeface="Arial" pitchFamily="34" charset="0"/>
                <a:cs typeface="Arial" pitchFamily="34" charset="0"/>
              </a:rPr>
              <a:t>manifiesto marítimo 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electrónico</a:t>
            </a:r>
          </a:p>
          <a:p>
            <a:pPr marL="742950" lvl="1" indent="-285750" algn="just">
              <a:buClr>
                <a:srgbClr val="EE3A43"/>
              </a:buClr>
              <a:buFont typeface="Arial" pitchFamily="34" charset="0"/>
              <a:buChar char="•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Algunos </a:t>
            </a:r>
            <a:r>
              <a:rPr lang="es-CL" dirty="0">
                <a:latin typeface="Arial" pitchFamily="34" charset="0"/>
                <a:cs typeface="Arial" pitchFamily="34" charset="0"/>
              </a:rPr>
              <a:t>casos especiales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Clr>
                <a:srgbClr val="EE3A43"/>
              </a:buClr>
              <a:buFont typeface="Arial" pitchFamily="34" charset="0"/>
              <a:buChar char="•"/>
            </a:pPr>
            <a:r>
              <a:rPr lang="es-CL" dirty="0">
                <a:latin typeface="Arial" pitchFamily="34" charset="0"/>
                <a:cs typeface="Arial" pitchFamily="34" charset="0"/>
              </a:rPr>
              <a:t>Plazos de presentación </a:t>
            </a:r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Clr>
                <a:srgbClr val="EE3A43"/>
              </a:buClr>
              <a:buFont typeface="Arial" pitchFamily="34" charset="0"/>
              <a:buChar char="•"/>
            </a:pPr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Clr>
                <a:srgbClr val="EE3A43"/>
              </a:buClr>
              <a:buFont typeface="Wingdings" pitchFamily="2" charset="2"/>
              <a:buChar char="§"/>
            </a:pPr>
            <a:r>
              <a:rPr lang="es-CL" sz="2000" b="1" dirty="0" smtClean="0">
                <a:latin typeface="Arial" pitchFamily="34" charset="0"/>
                <a:cs typeface="Arial" pitchFamily="34" charset="0"/>
              </a:rPr>
              <a:t>Situaciones especiales en el Puerto de Arica</a:t>
            </a:r>
          </a:p>
          <a:p>
            <a:pPr marL="714375" indent="-266700" algn="just">
              <a:buClr>
                <a:srgbClr val="EE3A43"/>
              </a:buClr>
              <a:buFont typeface="Wingdings" pitchFamily="2" charset="2"/>
              <a:buChar char="§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Situación actual en la Aduana de Arica</a:t>
            </a:r>
          </a:p>
          <a:p>
            <a:pPr marL="714375" indent="-266700" algn="just">
              <a:buClr>
                <a:srgbClr val="EE3A43"/>
              </a:buClr>
              <a:buFont typeface="Wingdings" pitchFamily="2" charset="2"/>
              <a:buChar char="§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Temas pendientes de implementar</a:t>
            </a:r>
          </a:p>
          <a:p>
            <a:pPr marL="714375" indent="-266700" algn="just">
              <a:buClr>
                <a:srgbClr val="EE3A43"/>
              </a:buClr>
              <a:buFont typeface="Wingdings" pitchFamily="2" charset="2"/>
              <a:buChar char="§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Cronograma propuesto</a:t>
            </a:r>
          </a:p>
          <a:p>
            <a:pPr marL="714375" lvl="1" indent="-257175" algn="just">
              <a:buClr>
                <a:srgbClr val="EE3A43"/>
              </a:buClr>
              <a:buFont typeface="Arial" pitchFamily="34" charset="0"/>
              <a:buChar char="•"/>
            </a:pPr>
            <a:endParaRPr lang="es-C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0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/>
              <a:t>SITUACIONES ESPECIALES EN PUERTO DE ARICA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6326" y="1641622"/>
            <a:ext cx="837845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Situación actual en la Aduana de Arica</a:t>
            </a:r>
          </a:p>
          <a:p>
            <a:pPr algn="just"/>
            <a:endParaRPr lang="es-CL" sz="2400" b="1" dirty="0" smtClean="0">
              <a:solidFill>
                <a:srgbClr val="FF0000"/>
              </a:solidFill>
            </a:endParaRPr>
          </a:p>
          <a:p>
            <a:pPr lvl="0"/>
            <a:r>
              <a:rPr lang="es-ES" dirty="0" smtClean="0"/>
              <a:t>Mediante la Resolución N° 2426 del 27.04.2015, se suspendió hasta nuevo aviso, la </a:t>
            </a:r>
            <a:r>
              <a:rPr lang="es-ES" dirty="0"/>
              <a:t>aplicación de la Resolución N° 4054 del </a:t>
            </a:r>
            <a:r>
              <a:rPr lang="es-ES" dirty="0" smtClean="0"/>
              <a:t>18.06.2014 que establecía:</a:t>
            </a:r>
          </a:p>
          <a:p>
            <a:pPr lvl="0"/>
            <a:endParaRPr lang="es-E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 smtClean="0"/>
              <a:t>La </a:t>
            </a:r>
            <a:r>
              <a:rPr lang="es-ES" dirty="0"/>
              <a:t>obligación de los almacenistas de recibir las cargas en base al manifiesto </a:t>
            </a:r>
            <a:r>
              <a:rPr lang="es-ES" dirty="0" smtClean="0"/>
              <a:t>electrónico.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dirty="0" smtClean="0"/>
              <a:t>Envío </a:t>
            </a:r>
            <a:r>
              <a:rPr lang="es-ES" dirty="0"/>
              <a:t>de la información al Servicio de Aduanas por parte de los almacenistas de la recepción y entrega de las mercancías amparadas en un manifiesto marítimo de ingreso</a:t>
            </a:r>
            <a:r>
              <a:rPr lang="es-ES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La eliminación de la obligación de presentación del manifiesto marítimo de ingreso en soporte papel, </a:t>
            </a:r>
            <a:r>
              <a:rPr lang="es-ES" dirty="0" smtClean="0"/>
              <a:t>a </a:t>
            </a:r>
            <a:r>
              <a:rPr lang="es-ES" dirty="0"/>
              <a:t>contar del 1 de agosto de </a:t>
            </a:r>
            <a:r>
              <a:rPr lang="es-ES" dirty="0" smtClean="0"/>
              <a:t>2014</a:t>
            </a:r>
            <a:r>
              <a:rPr lang="es-ES" dirty="0"/>
              <a:t> </a:t>
            </a:r>
            <a:endParaRPr lang="es-ES" dirty="0" smtClean="0"/>
          </a:p>
          <a:p>
            <a:pPr marL="285750" indent="-285750">
              <a:buFont typeface="Wingdings" pitchFamily="2" charset="2"/>
              <a:buChar char="Ø"/>
            </a:pPr>
            <a:endParaRPr lang="es-ES" dirty="0" smtClean="0"/>
          </a:p>
          <a:p>
            <a:r>
              <a:rPr lang="es-ES" dirty="0" smtClean="0"/>
              <a:t>Lo anterior en consideración a las dificultades que presentaba continuar trabajando con un sistema híbrido, especialmente para los Almacenistas, teniendo presente las obligaciones que genera para nuestro país el Tratado de Paz y Amistad con Bolivia. </a:t>
            </a:r>
          </a:p>
          <a:p>
            <a:pPr algn="just"/>
            <a:r>
              <a:rPr lang="es-ES" dirty="0"/>
              <a:t>  </a:t>
            </a:r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>
              <a:solidFill>
                <a:srgbClr val="EE3A43"/>
              </a:solidFill>
            </a:endParaRPr>
          </a:p>
          <a:p>
            <a:pPr algn="just"/>
            <a:r>
              <a:rPr lang="es-CL" dirty="0" smtClean="0">
                <a:solidFill>
                  <a:srgbClr val="EE3A43"/>
                </a:solidFill>
              </a:rPr>
              <a:t> </a:t>
            </a:r>
            <a:endParaRPr lang="es-CL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37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/>
              <a:t>SITUACIONES ESPECIALES EN PUERTO DE ARICA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6326" y="1632097"/>
            <a:ext cx="837845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>
                <a:solidFill>
                  <a:srgbClr val="FF0000"/>
                </a:solidFill>
              </a:rPr>
              <a:t>S</a:t>
            </a:r>
            <a:r>
              <a:rPr lang="es-CL" sz="2400" b="1" dirty="0" smtClean="0">
                <a:solidFill>
                  <a:srgbClr val="FF0000"/>
                </a:solidFill>
              </a:rPr>
              <a:t>ituación actual en la Aduana de </a:t>
            </a:r>
            <a:r>
              <a:rPr lang="es-CL" sz="2400" b="1" dirty="0">
                <a:solidFill>
                  <a:srgbClr val="FF0000"/>
                </a:solidFill>
              </a:rPr>
              <a:t>A</a:t>
            </a:r>
            <a:r>
              <a:rPr lang="es-CL" sz="2400" b="1" dirty="0" smtClean="0">
                <a:solidFill>
                  <a:srgbClr val="FF0000"/>
                </a:solidFill>
              </a:rPr>
              <a:t>rica: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CL" dirty="0" smtClean="0"/>
              <a:t>La </a:t>
            </a:r>
            <a:r>
              <a:rPr lang="es-CL" dirty="0"/>
              <a:t>apertura de los B/L </a:t>
            </a:r>
            <a:r>
              <a:rPr lang="es-CL" dirty="0" smtClean="0"/>
              <a:t>máster, cuando los correspondientes B/L hijos han sido emitidos por FF bolivianos,  </a:t>
            </a:r>
            <a:r>
              <a:rPr lang="es-CL" dirty="0"/>
              <a:t>es presentada en formato papel a la Aduana, por la Agencia de Naves que presentó el </a:t>
            </a:r>
            <a:r>
              <a:rPr lang="es-CL" dirty="0" smtClean="0"/>
              <a:t>manifiesto, en base a la información que le presentó el FF boliviano.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/>
              <a:t>La presentación oficial del manifiesto marítimo de ingreso se cumple actualmente con  la presentación del manifiesto en soporte papel.</a:t>
            </a:r>
          </a:p>
          <a:p>
            <a:pPr algn="just"/>
            <a:endParaRPr lang="es-CL" b="1" dirty="0"/>
          </a:p>
          <a:p>
            <a:pPr marL="361950" indent="-361950" algn="just"/>
            <a:r>
              <a:rPr lang="es-CL" sz="2400" b="1" dirty="0">
                <a:solidFill>
                  <a:srgbClr val="FF0000"/>
                </a:solidFill>
              </a:rPr>
              <a:t>T</a:t>
            </a:r>
            <a:r>
              <a:rPr lang="es-CL" sz="2400" b="1" dirty="0" smtClean="0">
                <a:solidFill>
                  <a:srgbClr val="FF0000"/>
                </a:solidFill>
              </a:rPr>
              <a:t>emas pendientes de implementar en </a:t>
            </a:r>
            <a:r>
              <a:rPr lang="es-CL" sz="2400" b="1" dirty="0">
                <a:solidFill>
                  <a:srgbClr val="FF0000"/>
                </a:solidFill>
              </a:rPr>
              <a:t>A</a:t>
            </a:r>
            <a:r>
              <a:rPr lang="es-CL" sz="2400" b="1" dirty="0" smtClean="0">
                <a:solidFill>
                  <a:srgbClr val="FF0000"/>
                </a:solidFill>
              </a:rPr>
              <a:t>rica</a:t>
            </a:r>
            <a:r>
              <a:rPr lang="es-CL" sz="2400" dirty="0" smtClean="0">
                <a:solidFill>
                  <a:srgbClr val="FF0000"/>
                </a:solidFill>
              </a:rPr>
              <a:t>:</a:t>
            </a:r>
            <a:endParaRPr lang="es-CL" sz="2400" dirty="0">
              <a:solidFill>
                <a:srgbClr val="FF0000"/>
              </a:solidFill>
            </a:endParaRPr>
          </a:p>
          <a:p>
            <a:pPr marL="266700" indent="-266700"/>
            <a:r>
              <a:rPr lang="es-CL" dirty="0"/>
              <a:t>1.	</a:t>
            </a:r>
            <a:r>
              <a:rPr lang="es-CL" dirty="0" smtClean="0"/>
              <a:t>La transmisión electrónica de los B/L hijos emitidos por FF bolivianos.</a:t>
            </a:r>
          </a:p>
          <a:p>
            <a:pPr marL="266700" indent="-266700"/>
            <a:r>
              <a:rPr lang="es-ES" dirty="0" smtClean="0"/>
              <a:t>2. La obligación </a:t>
            </a:r>
            <a:r>
              <a:rPr lang="es-ES" dirty="0"/>
              <a:t>de los almacenistas de recibir y </a:t>
            </a:r>
            <a:r>
              <a:rPr lang="es-ES" dirty="0" smtClean="0"/>
              <a:t>despachar las </a:t>
            </a:r>
            <a:r>
              <a:rPr lang="es-ES" dirty="0"/>
              <a:t>cargas en base al manifiesto electrónico. Si el mensaje de B/L no ha sido transmitido al sistema de Aduanas, se entiende que la carga no ha sido manifestada y no puede ser despachada.</a:t>
            </a:r>
          </a:p>
          <a:p>
            <a:r>
              <a:rPr lang="es-ES" dirty="0" smtClean="0"/>
              <a:t>3. La </a:t>
            </a:r>
            <a:r>
              <a:rPr lang="es-ES" dirty="0"/>
              <a:t>eliminación de la </a:t>
            </a:r>
            <a:r>
              <a:rPr lang="es-ES" dirty="0" smtClean="0"/>
              <a:t>presentación </a:t>
            </a:r>
            <a:r>
              <a:rPr lang="es-ES" dirty="0"/>
              <a:t>del manifiesto </a:t>
            </a:r>
            <a:r>
              <a:rPr lang="es-ES" dirty="0" smtClean="0"/>
              <a:t>de </a:t>
            </a:r>
            <a:r>
              <a:rPr lang="es-ES" dirty="0"/>
              <a:t>ingreso en soporte </a:t>
            </a:r>
            <a:r>
              <a:rPr lang="es-ES" dirty="0" smtClean="0"/>
              <a:t>papel. </a:t>
            </a:r>
          </a:p>
          <a:p>
            <a:pPr marL="266700" indent="-266700"/>
            <a:r>
              <a:rPr lang="es-ES" dirty="0" smtClean="0"/>
              <a:t>4. Envío </a:t>
            </a:r>
            <a:r>
              <a:rPr lang="es-ES" dirty="0"/>
              <a:t>de la información al Servicio de Aduanas por parte de los almacenistas de la recepción y entrega de las mercancías amparadas en un manifiesto marítimo de ingreso.</a:t>
            </a:r>
          </a:p>
          <a:p>
            <a:pPr algn="just"/>
            <a:endParaRPr lang="es-CL" b="1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>
              <a:solidFill>
                <a:srgbClr val="EE3A43"/>
              </a:solidFill>
            </a:endParaRPr>
          </a:p>
          <a:p>
            <a:pPr algn="just"/>
            <a:r>
              <a:rPr lang="es-CL" dirty="0" smtClean="0">
                <a:solidFill>
                  <a:srgbClr val="EE3A43"/>
                </a:solidFill>
              </a:rPr>
              <a:t> </a:t>
            </a:r>
            <a:endParaRPr lang="es-CL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12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/>
              <a:t>SITUACIONES ESPECIALES EN PUERTO DE ARICA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6928" y="1622572"/>
            <a:ext cx="837845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SITUACIÓN ACTUAL EN LA ADUANA DE ARICA</a:t>
            </a:r>
          </a:p>
          <a:p>
            <a:pPr algn="just"/>
            <a:endParaRPr lang="es-CL" sz="2400" b="1" dirty="0" smtClean="0"/>
          </a:p>
          <a:p>
            <a:pPr algn="just"/>
            <a:r>
              <a:rPr lang="es-CL" b="1" dirty="0" smtClean="0">
                <a:solidFill>
                  <a:srgbClr val="FF0000"/>
                </a:solidFill>
              </a:rPr>
              <a:t>AVANCES:</a:t>
            </a:r>
          </a:p>
          <a:p>
            <a:pPr marL="361950" indent="-361950" algn="just">
              <a:buFont typeface="Arial" pitchFamily="34" charset="0"/>
              <a:buChar char="•"/>
            </a:pPr>
            <a:r>
              <a:rPr lang="es-CL" dirty="0" smtClean="0"/>
              <a:t>A </a:t>
            </a:r>
            <a:r>
              <a:rPr lang="es-CL" dirty="0"/>
              <a:t>partir </a:t>
            </a:r>
            <a:r>
              <a:rPr lang="es-CL" dirty="0" smtClean="0"/>
              <a:t>febrero de 2016 se dejó disponible para la Aduana de Bolivia, la </a:t>
            </a:r>
            <a:r>
              <a:rPr lang="es-CL" dirty="0"/>
              <a:t>información de los encabezados de manifiestos de las naves que arriban al puerto de Arica con carga en tránsito a Bolivia y de los respectivos B/L máster en </a:t>
            </a:r>
            <a:r>
              <a:rPr lang="es-CL" dirty="0" smtClean="0"/>
              <a:t>los que </a:t>
            </a:r>
            <a:r>
              <a:rPr lang="es-CL" dirty="0"/>
              <a:t>se </a:t>
            </a:r>
            <a:r>
              <a:rPr lang="es-CL" dirty="0" smtClean="0"/>
              <a:t>haya </a:t>
            </a:r>
            <a:r>
              <a:rPr lang="es-CL" dirty="0"/>
              <a:t>indicado </a:t>
            </a:r>
            <a:r>
              <a:rPr lang="es-CL" dirty="0" smtClean="0"/>
              <a:t>dicha condición. </a:t>
            </a:r>
          </a:p>
          <a:p>
            <a:pPr marL="361950" indent="-361950" algn="just">
              <a:buFont typeface="Arial" pitchFamily="34" charset="0"/>
              <a:buChar char="•"/>
            </a:pPr>
            <a:endParaRPr lang="es-CL" dirty="0" smtClean="0"/>
          </a:p>
          <a:p>
            <a:pPr marL="361950" indent="-361950" algn="just">
              <a:buFont typeface="Arial" pitchFamily="34" charset="0"/>
              <a:buChar char="•"/>
            </a:pPr>
            <a:r>
              <a:rPr lang="es-CL" dirty="0" smtClean="0"/>
              <a:t>A partir del mes de Abril de este año, además, la Aduana de Chile está enviando a la Aduana de Bolivia la misma información antes señalada. </a:t>
            </a:r>
          </a:p>
          <a:p>
            <a:pPr marL="361950" indent="-361950" algn="just">
              <a:buFont typeface="Arial" pitchFamily="34" charset="0"/>
              <a:buChar char="•"/>
            </a:pPr>
            <a:endParaRPr lang="es-CL" dirty="0"/>
          </a:p>
          <a:p>
            <a:pPr marL="361950" indent="-361950" algn="just">
              <a:buFont typeface="Arial" pitchFamily="34" charset="0"/>
              <a:buChar char="•"/>
            </a:pPr>
            <a:r>
              <a:rPr lang="es-CL" dirty="0" smtClean="0"/>
              <a:t>Ya se encuentra desarrollada la aplicación computacional que permitirá que los FF bolivianos puedan transmitir los mensajes de los B/L en tránsito a Bolivia, correspondientes a las aperturas de los B/L Master. Se espera comenzar a utilizar esta forma de transmisión en forma obligatoria,  en los próximos meses.</a:t>
            </a:r>
          </a:p>
          <a:p>
            <a:pPr algn="just"/>
            <a:endParaRPr lang="es-CL" sz="2400" b="1" dirty="0" smtClean="0"/>
          </a:p>
          <a:p>
            <a:pPr marL="361950" indent="-361950" algn="just"/>
            <a:endParaRPr lang="es-CL" dirty="0"/>
          </a:p>
          <a:p>
            <a:pPr algn="just"/>
            <a:endParaRPr lang="es-CL" b="1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>
              <a:solidFill>
                <a:srgbClr val="EE3A43"/>
              </a:solidFill>
            </a:endParaRPr>
          </a:p>
          <a:p>
            <a:pPr algn="just"/>
            <a:r>
              <a:rPr lang="es-CL" dirty="0" smtClean="0">
                <a:solidFill>
                  <a:srgbClr val="EE3A43"/>
                </a:solidFill>
              </a:rPr>
              <a:t> </a:t>
            </a:r>
            <a:endParaRPr lang="es-CL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8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 smtClean="0">
                <a:latin typeface="+mn-lt"/>
              </a:rPr>
              <a:t>MANIFIESTO </a:t>
            </a:r>
            <a:r>
              <a:rPr lang="es-CL" sz="3200" dirty="0">
                <a:latin typeface="+mn-lt"/>
              </a:rPr>
              <a:t>MARITIMO ELECTRONICO:</a:t>
            </a:r>
            <a:br>
              <a:rPr lang="es-CL" sz="3200" dirty="0">
                <a:latin typeface="+mn-lt"/>
              </a:rPr>
            </a:br>
            <a:r>
              <a:rPr lang="es-CL" sz="3200" dirty="0">
                <a:latin typeface="+mn-lt"/>
              </a:rPr>
              <a:t>SITUACIONES ESPECIALES EN PUERTO DE </a:t>
            </a:r>
            <a:r>
              <a:rPr lang="es-CL" sz="3200" dirty="0" smtClean="0">
                <a:latin typeface="+mn-lt"/>
              </a:rPr>
              <a:t>ARICA</a:t>
            </a:r>
            <a:endParaRPr lang="es-CL" dirty="0">
              <a:solidFill>
                <a:srgbClr val="0070C0"/>
              </a:solidFill>
            </a:endParaRPr>
          </a:p>
        </p:txBody>
      </p:sp>
      <p:sp>
        <p:nvSpPr>
          <p:cNvPr id="4" name="6 CuadroTexto"/>
          <p:cNvSpPr txBox="1"/>
          <p:nvPr/>
        </p:nvSpPr>
        <p:spPr>
          <a:xfrm>
            <a:off x="457200" y="1485386"/>
            <a:ext cx="8371541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L" sz="2800" b="1" dirty="0" smtClean="0">
                <a:solidFill>
                  <a:srgbClr val="FF0000"/>
                </a:solidFill>
              </a:rPr>
              <a:t>Cronograma propuesto</a:t>
            </a:r>
          </a:p>
          <a:p>
            <a:pPr algn="just"/>
            <a:endParaRPr lang="es-CL" b="1" dirty="0" smtClean="0"/>
          </a:p>
          <a:p>
            <a:pPr algn="just"/>
            <a:r>
              <a:rPr lang="es-CL" b="1" dirty="0" smtClean="0"/>
              <a:t>Comienzo </a:t>
            </a:r>
            <a:r>
              <a:rPr lang="es-CL" b="1" dirty="0"/>
              <a:t>de las pruebas de transmisión de </a:t>
            </a:r>
            <a:r>
              <a:rPr lang="es-CL" b="1" dirty="0" smtClean="0"/>
              <a:t>B/L       </a:t>
            </a:r>
            <a:r>
              <a:rPr lang="es-CL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s-CL" b="1" dirty="0" smtClean="0">
                <a:sym typeface="Wingdings" pitchFamily="2" charset="2"/>
              </a:rPr>
              <a:t> 02.11.2016</a:t>
            </a:r>
          </a:p>
          <a:p>
            <a:pPr algn="just"/>
            <a:endParaRPr lang="es-CL" b="1" dirty="0">
              <a:sym typeface="Wingdings" pitchFamily="2" charset="2"/>
            </a:endParaRPr>
          </a:p>
          <a:p>
            <a:pPr algn="just"/>
            <a:r>
              <a:rPr lang="es-CL" b="1" dirty="0"/>
              <a:t>Puesta en Marcha oficial </a:t>
            </a:r>
            <a:r>
              <a:rPr lang="es-CL" b="1" dirty="0" smtClean="0"/>
              <a:t>                                          </a:t>
            </a:r>
            <a:r>
              <a:rPr lang="es-CL" b="1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s-CL" b="1" dirty="0" smtClean="0">
                <a:sym typeface="Wingdings" pitchFamily="2" charset="2"/>
              </a:rPr>
              <a:t>01.01.2017</a:t>
            </a:r>
          </a:p>
          <a:p>
            <a:pPr algn="just"/>
            <a:endParaRPr lang="es-CL" b="1" dirty="0">
              <a:sym typeface="Wingdings" pitchFamily="2" charset="2"/>
            </a:endParaRPr>
          </a:p>
          <a:p>
            <a:pPr algn="just"/>
            <a:r>
              <a:rPr lang="es-CL" b="1" dirty="0">
                <a:sym typeface="Wingdings" pitchFamily="2" charset="2"/>
              </a:rPr>
              <a:t>Período de marcha blanca </a:t>
            </a:r>
            <a:r>
              <a:rPr lang="es-CL" b="1" dirty="0" smtClean="0">
                <a:sym typeface="Wingdings" pitchFamily="2" charset="2"/>
              </a:rPr>
              <a:t>                                        </a:t>
            </a:r>
            <a:r>
              <a:rPr lang="es-CL" b="1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s-CL" b="1" dirty="0" smtClean="0">
                <a:sym typeface="Wingdings" pitchFamily="2" charset="2"/>
              </a:rPr>
              <a:t>hasta </a:t>
            </a:r>
            <a:r>
              <a:rPr lang="es-CL" b="1" dirty="0">
                <a:sym typeface="Wingdings" pitchFamily="2" charset="2"/>
              </a:rPr>
              <a:t>el 31.03.2017</a:t>
            </a:r>
          </a:p>
          <a:p>
            <a:pPr algn="just"/>
            <a:r>
              <a:rPr lang="es-CL" dirty="0" smtClean="0">
                <a:sym typeface="Wingdings" pitchFamily="2" charset="2"/>
              </a:rPr>
              <a:t>La </a:t>
            </a:r>
            <a:r>
              <a:rPr lang="es-CL" dirty="0">
                <a:sym typeface="Wingdings" pitchFamily="2" charset="2"/>
              </a:rPr>
              <a:t>información válida es la transmitida en forma electrónica</a:t>
            </a:r>
          </a:p>
          <a:p>
            <a:pPr algn="just"/>
            <a:r>
              <a:rPr lang="es-CL" dirty="0">
                <a:sym typeface="Wingdings" pitchFamily="2" charset="2"/>
              </a:rPr>
              <a:t>Por este período igualmente se debe continuar presentando el manifiesto en formato papel, junto con las aperturas de B/L</a:t>
            </a:r>
          </a:p>
          <a:p>
            <a:pPr algn="just"/>
            <a:endParaRPr lang="es-CL" b="1" dirty="0" smtClean="0">
              <a:sym typeface="Wingdings" pitchFamily="2" charset="2"/>
            </a:endParaRPr>
          </a:p>
          <a:p>
            <a:pPr algn="just"/>
            <a:r>
              <a:rPr lang="es-CL" b="1" dirty="0" smtClean="0">
                <a:sym typeface="Wingdings" pitchFamily="2" charset="2"/>
              </a:rPr>
              <a:t>Eliminación soporte papel 			      </a:t>
            </a:r>
            <a:r>
              <a:rPr lang="es-CL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s-CL" b="1" dirty="0" smtClean="0">
                <a:sym typeface="Wingdings" pitchFamily="2" charset="2"/>
              </a:rPr>
              <a:t>1 </a:t>
            </a:r>
            <a:r>
              <a:rPr lang="es-CL" b="1" dirty="0">
                <a:sym typeface="Wingdings" pitchFamily="2" charset="2"/>
              </a:rPr>
              <a:t>de abril 2017 </a:t>
            </a:r>
            <a:endParaRPr lang="es-CL" b="1" dirty="0" smtClean="0">
              <a:sym typeface="Wingdings" pitchFamily="2" charset="2"/>
            </a:endParaRPr>
          </a:p>
          <a:p>
            <a:pPr algn="just"/>
            <a:r>
              <a:rPr lang="es-CL" dirty="0" smtClean="0">
                <a:sym typeface="Wingdings" pitchFamily="2" charset="2"/>
              </a:rPr>
              <a:t>Solamente </a:t>
            </a:r>
            <a:r>
              <a:rPr lang="es-CL" dirty="0">
                <a:sym typeface="Wingdings" pitchFamily="2" charset="2"/>
              </a:rPr>
              <a:t>se presenta el manifiesto en formato electrónico. Eliminación del manifiesto en formato papel.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endParaRPr lang="es-ES" dirty="0" smtClean="0"/>
          </a:p>
          <a:p>
            <a:endParaRPr lang="es-CL" dirty="0"/>
          </a:p>
          <a:p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111" y="1076325"/>
            <a:ext cx="2220355" cy="14472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870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MARITIMO ELECTRONICO:</a:t>
            </a:r>
            <a:br>
              <a:rPr lang="es-CL" sz="3200" dirty="0"/>
            </a:br>
            <a:r>
              <a:rPr lang="es-CL" sz="3200" dirty="0"/>
              <a:t>SITUACIONES ESPECIALES EN PUERTO DE ARICA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6928" y="1622571"/>
            <a:ext cx="837845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Manifestación de cargas en tránsito</a:t>
            </a:r>
            <a:endParaRPr lang="es-CL" sz="2400" b="1" dirty="0" smtClean="0"/>
          </a:p>
          <a:p>
            <a:pPr algn="just"/>
            <a:r>
              <a:rPr lang="es-CL" sz="2000" dirty="0" smtClean="0"/>
              <a:t>Sentido dela operación </a:t>
            </a:r>
            <a:r>
              <a:rPr lang="es-CL" sz="2000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s-CL" sz="2000" b="1" dirty="0" smtClean="0">
                <a:solidFill>
                  <a:srgbClr val="FF0000"/>
                </a:solidFill>
              </a:rPr>
              <a:t> Tránsito</a:t>
            </a:r>
          </a:p>
          <a:p>
            <a:pPr algn="just"/>
            <a:r>
              <a:rPr lang="es-CL" sz="2000" dirty="0" smtClean="0"/>
              <a:t>Puerto Desembarque, PD </a:t>
            </a:r>
            <a:r>
              <a:rPr lang="es-CL" sz="2000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s-CL" sz="2000" b="1" dirty="0" smtClean="0">
                <a:solidFill>
                  <a:srgbClr val="FF0000"/>
                </a:solidFill>
              </a:rPr>
              <a:t>Arica</a:t>
            </a:r>
          </a:p>
          <a:p>
            <a:pPr algn="just"/>
            <a:r>
              <a:rPr lang="es-CL" sz="2000" dirty="0" smtClean="0"/>
              <a:t>Lugar Destino Final mercancía, LD</a:t>
            </a:r>
            <a:r>
              <a:rPr lang="es-CL" sz="2000" b="1" dirty="0" smtClean="0"/>
              <a:t>, </a:t>
            </a:r>
            <a:r>
              <a:rPr lang="es-CL" sz="2000" b="1" dirty="0" smtClean="0">
                <a:solidFill>
                  <a:srgbClr val="FF0000"/>
                </a:solidFill>
                <a:sym typeface="Wingdings" pitchFamily="2" charset="2"/>
              </a:rPr>
              <a:t> Ciudad de Bolivia</a:t>
            </a:r>
          </a:p>
          <a:p>
            <a:pPr algn="just"/>
            <a:r>
              <a:rPr lang="es-CL" sz="2000" dirty="0" smtClean="0">
                <a:sym typeface="Wingdings" pitchFamily="2" charset="2"/>
              </a:rPr>
              <a:t>Lugar de Entrega mercancías, LEM </a:t>
            </a:r>
            <a:r>
              <a:rPr lang="es-CL" sz="2000" b="1" dirty="0" smtClean="0">
                <a:solidFill>
                  <a:srgbClr val="FF0000"/>
                </a:solidFill>
                <a:sym typeface="Wingdings" pitchFamily="2" charset="2"/>
              </a:rPr>
              <a:t> Depende del contrato</a:t>
            </a:r>
            <a:endParaRPr lang="es-CL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es-CL" sz="2000" dirty="0" smtClean="0"/>
              <a:t>En recuadro Observaciones, agregar </a:t>
            </a:r>
            <a:r>
              <a:rPr lang="es-CL" sz="2000" b="1" dirty="0" smtClean="0">
                <a:solidFill>
                  <a:srgbClr val="FF0000"/>
                </a:solidFill>
              </a:rPr>
              <a:t>código 10 y la glosa BOLIVIA</a:t>
            </a:r>
          </a:p>
          <a:p>
            <a:pPr algn="just"/>
            <a:r>
              <a:rPr lang="es-CL" sz="2000" dirty="0" smtClean="0"/>
              <a:t>Revisar </a:t>
            </a:r>
            <a:r>
              <a:rPr lang="es-CL" sz="2000" dirty="0"/>
              <a:t>instrucciones Of. Circulares N° 1 del 05.01.2015 y 182 del 29.05.2015</a:t>
            </a:r>
          </a:p>
          <a:p>
            <a:pPr algn="just"/>
            <a:endParaRPr lang="es-CL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Aclaraciones y anulaciones B/L presentados por FF bolivianos</a:t>
            </a:r>
          </a:p>
          <a:p>
            <a:pPr algn="just"/>
            <a:r>
              <a:rPr lang="es-CL" sz="2000" dirty="0" smtClean="0"/>
              <a:t>Deben seguir instrucciones señaladas en la Resolución N° 5791 de 2012.</a:t>
            </a:r>
          </a:p>
          <a:p>
            <a:pPr algn="just"/>
            <a:r>
              <a:rPr lang="es-CL" sz="2000" dirty="0" smtClean="0"/>
              <a:t>Hay aclaraciones automáticas y con </a:t>
            </a:r>
            <a:r>
              <a:rPr lang="es-CL" sz="2000" dirty="0" err="1" smtClean="0"/>
              <a:t>visación</a:t>
            </a:r>
            <a:r>
              <a:rPr lang="es-CL" sz="2000" dirty="0" smtClean="0"/>
              <a:t> previa. En este caso, si fuera necesario </a:t>
            </a:r>
            <a:r>
              <a:rPr lang="es-CL" sz="2000" dirty="0" err="1" smtClean="0"/>
              <a:t>V°B°</a:t>
            </a:r>
            <a:r>
              <a:rPr lang="es-CL" sz="2000" dirty="0" smtClean="0"/>
              <a:t> de Aduana Bolivia, se debe presentar junto con antecedentes a la Aduana de Chile.</a:t>
            </a:r>
            <a:endParaRPr lang="es-CL" sz="2000" dirty="0"/>
          </a:p>
          <a:p>
            <a:pPr marL="361950" indent="-361950" algn="just"/>
            <a:endParaRPr lang="es-CL" dirty="0"/>
          </a:p>
          <a:p>
            <a:pPr algn="just"/>
            <a:endParaRPr lang="es-CL" b="1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>
              <a:solidFill>
                <a:srgbClr val="EE3A43"/>
              </a:solidFill>
            </a:endParaRPr>
          </a:p>
          <a:p>
            <a:pPr algn="just"/>
            <a:r>
              <a:rPr lang="es-CL" dirty="0" smtClean="0">
                <a:solidFill>
                  <a:srgbClr val="EE3A43"/>
                </a:solidFill>
              </a:rPr>
              <a:t> </a:t>
            </a:r>
            <a:endParaRPr lang="es-CL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7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 smtClean="0">
                <a:latin typeface="+mn-lt"/>
              </a:rPr>
              <a:t>MANIFIESTO </a:t>
            </a:r>
            <a:r>
              <a:rPr lang="es-CL" sz="3200" dirty="0">
                <a:latin typeface="+mn-lt"/>
              </a:rPr>
              <a:t>MARITIMO ELECTRONICO:</a:t>
            </a:r>
            <a:br>
              <a:rPr lang="es-CL" sz="3200" dirty="0">
                <a:latin typeface="+mn-lt"/>
              </a:rPr>
            </a:br>
            <a:r>
              <a:rPr lang="es-CL" sz="3200" dirty="0">
                <a:latin typeface="+mn-lt"/>
              </a:rPr>
              <a:t>SITUACIONES ESPECIALES EN PUERTO DE </a:t>
            </a:r>
            <a:r>
              <a:rPr lang="es-CL" sz="3200" dirty="0" smtClean="0">
                <a:latin typeface="+mn-lt"/>
              </a:rPr>
              <a:t>ARICA</a:t>
            </a:r>
            <a:endParaRPr lang="es-CL" dirty="0">
              <a:solidFill>
                <a:srgbClr val="0070C0"/>
              </a:solidFill>
            </a:endParaRPr>
          </a:p>
        </p:txBody>
      </p:sp>
      <p:sp>
        <p:nvSpPr>
          <p:cNvPr id="4" name="6 CuadroTexto"/>
          <p:cNvSpPr txBox="1"/>
          <p:nvPr/>
        </p:nvSpPr>
        <p:spPr>
          <a:xfrm>
            <a:off x="457200" y="1485386"/>
            <a:ext cx="83715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endParaRPr lang="es-ES" dirty="0" smtClean="0"/>
          </a:p>
          <a:p>
            <a:endParaRPr lang="es-CL" dirty="0"/>
          </a:p>
          <a:p>
            <a:endParaRPr lang="es-CL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consult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307" y="2097229"/>
            <a:ext cx="2908300" cy="429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516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1119187" y="4767943"/>
            <a:ext cx="6477000" cy="779058"/>
          </a:xfrm>
        </p:spPr>
        <p:txBody>
          <a:bodyPr/>
          <a:lstStyle/>
          <a:p>
            <a:pPr algn="ctr"/>
            <a:r>
              <a:rPr lang="es-CL" dirty="0" smtClean="0"/>
              <a:t>FIN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Proyecto Nacional de Almacenes</a:t>
            </a:r>
            <a:endParaRPr lang="es-CL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0" y="6069087"/>
            <a:ext cx="2238375" cy="6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lang="es-ES" sz="2400" b="0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lang="es-ES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lang="es-ES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504D"/>
              </a:buClr>
            </a:pPr>
            <a:r>
              <a:rPr lang="es-CL" sz="2000" dirty="0" smtClean="0"/>
              <a:t>Servicio Nacional de Aduanas</a:t>
            </a:r>
            <a:endParaRPr lang="es-CL" sz="2000" dirty="0"/>
          </a:p>
        </p:txBody>
      </p:sp>
      <p:pic>
        <p:nvPicPr>
          <p:cNvPr id="5" name="4 Imagen" descr="graci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544" y="1097507"/>
            <a:ext cx="6473370" cy="33216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7687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CL" sz="3200" dirty="0"/>
              <a:t>MANIFIESTO </a:t>
            </a:r>
            <a:r>
              <a:rPr lang="es-CL" sz="3200" dirty="0" smtClean="0"/>
              <a:t>MARÍTIMO ELECTRÓNICO</a:t>
            </a:r>
            <a:br>
              <a:rPr lang="es-CL" sz="3200" dirty="0" smtClean="0"/>
            </a:br>
            <a:r>
              <a:rPr lang="es-CL" sz="3200" dirty="0" smtClean="0"/>
              <a:t>ALGUNOS </a:t>
            </a:r>
            <a:r>
              <a:rPr lang="es-CL" sz="3200" dirty="0"/>
              <a:t>CONCEPTOS </a:t>
            </a:r>
            <a:r>
              <a:rPr lang="es-CL" sz="3200" dirty="0" smtClean="0"/>
              <a:t>BÁSICOS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04825" y="1659285"/>
            <a:ext cx="8387011" cy="4997152"/>
          </a:xfrm>
          <a:prstGeom prst="rect">
            <a:avLst/>
          </a:prstGeom>
        </p:spPr>
        <p:txBody>
          <a:bodyPr/>
          <a:lstStyle/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de carga: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Documento que contiene la relación completa de los bultos de cualquier clase a bordo del vehículo con exclusión de los efectos postales y de los efectos de tripulantes y pasajeros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general de carga: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corresponde a la totalidad de las mercancías que transporta el vehículo, independientemente del puerto de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descarga.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</a:t>
            </a: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específico: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corresponde a la carga consignada hacia o desde el puerto en el que se presenta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Mensaje del B/L: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subconjunto de datos del conocimiento de embarque que son transmitidos en forma electrónica al sistema Manifiesto Marítimo.</a:t>
            </a:r>
          </a:p>
        </p:txBody>
      </p:sp>
    </p:spTree>
    <p:extLst>
      <p:ext uri="{BB962C8B-B14F-4D97-AF65-F5344CB8AC3E}">
        <p14:creationId xmlns:p14="http://schemas.microsoft.com/office/powerpoint/2010/main" val="247262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</a:t>
            </a:r>
            <a:r>
              <a:rPr lang="es-CL" sz="3200" dirty="0" smtClean="0"/>
              <a:t>MARÍTIMO ELECTRÓNICO</a:t>
            </a:r>
            <a:r>
              <a:rPr lang="es-CL" sz="3200" dirty="0"/>
              <a:t>: </a:t>
            </a:r>
            <a:br>
              <a:rPr lang="es-CL" sz="3200" dirty="0"/>
            </a:br>
            <a:r>
              <a:rPr lang="es-CL" sz="3200" dirty="0"/>
              <a:t>MODELO DE </a:t>
            </a:r>
            <a:r>
              <a:rPr lang="es-CL" sz="3200" dirty="0" smtClean="0"/>
              <a:t>OPERACIÓN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04825" y="1600200"/>
            <a:ext cx="8401049" cy="4525963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El Manifiesto de Carga para cada puerto o específico se presenta en dos etapas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>
              <a:buNone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1ª. Etapa: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	Encabezado del Manifiesto</a:t>
            </a:r>
          </a:p>
          <a:p>
            <a:pPr algn="just">
              <a:buNone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2ª. Etapa: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	Mensaje conocimientos de embarque o B/L</a:t>
            </a:r>
          </a:p>
          <a:p>
            <a:pPr algn="just">
              <a:buNone/>
            </a:pPr>
            <a:endParaRPr lang="es-CL" sz="2400" dirty="0" smtClean="0">
              <a:solidFill>
                <a:srgbClr val="0070C0"/>
              </a:solidFill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Encabezado del manifiesto debe ser presentado por la Agencia de Naves o por el transportador efectivo.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Los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mensajes de los B/L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deben ser presentados por sus propios emisores, Agencias de naves o </a:t>
            </a:r>
            <a:r>
              <a:rPr lang="es-CL" sz="2000" dirty="0" err="1">
                <a:latin typeface="Arial" pitchFamily="34" charset="0"/>
                <a:cs typeface="Arial" pitchFamily="34" charset="0"/>
              </a:rPr>
              <a:t>freight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2000" dirty="0" err="1">
                <a:latin typeface="Arial" pitchFamily="34" charset="0"/>
                <a:cs typeface="Arial" pitchFamily="34" charset="0"/>
              </a:rPr>
              <a:t>forwarders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 o </a:t>
            </a:r>
            <a:r>
              <a:rPr lang="es-CL" sz="2000" dirty="0" err="1">
                <a:latin typeface="Arial" pitchFamily="34" charset="0"/>
                <a:cs typeface="Arial" pitchFamily="34" charset="0"/>
              </a:rPr>
              <a:t>transitarios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s-CL" sz="2500" dirty="0" smtClean="0">
              <a:solidFill>
                <a:srgbClr val="376092"/>
              </a:solidFill>
              <a:latin typeface="+mj-lt"/>
            </a:endParaRPr>
          </a:p>
          <a:p>
            <a:pPr algn="just">
              <a:buNone/>
            </a:pPr>
            <a:endParaRPr lang="es-CL" sz="2500" dirty="0">
              <a:solidFill>
                <a:srgbClr val="37609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316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</a:t>
            </a:r>
            <a:r>
              <a:rPr lang="es-CL" sz="3200" dirty="0" smtClean="0"/>
              <a:t>MARÍTIMO ELECTRÓNICO</a:t>
            </a:r>
            <a:r>
              <a:rPr lang="es-CL" sz="3200" dirty="0"/>
              <a:t>: </a:t>
            </a:r>
            <a:br>
              <a:rPr lang="es-CL" sz="3200" dirty="0"/>
            </a:br>
            <a:r>
              <a:rPr lang="es-CL" sz="3200" dirty="0"/>
              <a:t>MODELO DE </a:t>
            </a:r>
            <a:r>
              <a:rPr lang="es-CL" sz="3200" dirty="0" smtClean="0"/>
              <a:t>OPERACIÓN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33400" y="1700213"/>
            <a:ext cx="8343900" cy="452596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Una vez validado y aceptado un Encabezado, se puede comenzar a enviar los B/L que componen el manifiesto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Una vez aceptados los B/L máster, se puede comenzar a enviar los B/L Hijos que derivan de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éstos, y así sucesivamente.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Los mensajes de los B/L se asignan computacionalmente al encabezado al que hacen referencia, componiendo el manifiesto, asignación que se realiza en forma continua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Conformación del manifiesto:</a:t>
            </a:r>
            <a:r>
              <a:rPr lang="es-CL" sz="20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L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L" sz="20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rribo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o zarpe efectivo.</a:t>
            </a:r>
          </a:p>
          <a:p>
            <a:pPr indent="0" algn="just">
              <a:buSzPct val="100000"/>
              <a:buNone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Se asigna fecha de presentación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el número provisorio queda como definitivo. Presentación oficial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del Manifiesto.</a:t>
            </a:r>
            <a:endParaRPr lang="es-CL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0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MARÍTIMO ELECTRÓNICO: </a:t>
            </a:r>
            <a:br>
              <a:rPr lang="es-CL" sz="3200" dirty="0"/>
            </a:br>
            <a:r>
              <a:rPr lang="es-CL" sz="3200" dirty="0"/>
              <a:t>MODELO DE OPERACIÓN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23875" y="1618134"/>
            <a:ext cx="8381999" cy="48245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CONFORMACIÓN DEL MANIFIESTO DE INGRESO</a:t>
            </a:r>
            <a:endParaRPr lang="es-CL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buFont typeface="Wingdings" pitchFamily="2" charset="2"/>
              <a:buChar char="§"/>
            </a:pPr>
            <a:r>
              <a:rPr lang="es-CL" sz="1900" dirty="0">
                <a:latin typeface="Arial" pitchFamily="34" charset="0"/>
                <a:cs typeface="Arial" pitchFamily="34" charset="0"/>
              </a:rPr>
              <a:t>Al momento de la recepción efectiva de la nave, se entiende que el manifiesto y las mercancías han sido presentadas al Servicio de Aduanas, conforme al artículo 36 de la Ordenanza de Aduanas.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s-CL" sz="1900" dirty="0">
                <a:latin typeface="Arial" pitchFamily="34" charset="0"/>
                <a:cs typeface="Arial" pitchFamily="34" charset="0"/>
              </a:rPr>
              <a:t>La fecha y hora de la recepción efectiva es ingresada al sistema por el receptor de naves de la Agencia que presentó el Encabezado, una vez otorgada la libre plática y dentro de las 24 horas siguientes a su recepción efectiva.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s-CL" sz="1900" dirty="0">
                <a:latin typeface="Arial" pitchFamily="34" charset="0"/>
                <a:cs typeface="Arial" pitchFamily="34" charset="0"/>
              </a:rPr>
              <a:t>Registrada esta información, el manifiesto queda conformado, se asigna la fecha de presentación oficial  y su número provisorio queda como definitivo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  <a:tabLst>
                <a:tab pos="3143250" algn="l"/>
              </a:tabLst>
            </a:pPr>
            <a:r>
              <a:rPr lang="es-CL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Efectos </a:t>
            </a:r>
            <a:r>
              <a:rPr lang="es-CL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la conformación  </a:t>
            </a:r>
            <a:r>
              <a:rPr lang="es-CL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  <a:r>
              <a:rPr lang="es-CL" sz="1800" dirty="0">
                <a:latin typeface="Arial" pitchFamily="34" charset="0"/>
                <a:cs typeface="Arial" pitchFamily="34" charset="0"/>
              </a:rPr>
              <a:t>No se aceptan declaraciones anticipadas</a:t>
            </a:r>
          </a:p>
          <a:p>
            <a:pPr>
              <a:buNone/>
              <a:tabLst>
                <a:tab pos="3143250" algn="l"/>
              </a:tabLst>
            </a:pPr>
            <a:r>
              <a:rPr lang="es-CL" sz="1800" dirty="0">
                <a:solidFill>
                  <a:srgbClr val="EE3A43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>
                <a:solidFill>
                  <a:srgbClr val="EE3A43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CL" sz="1800" dirty="0">
                <a:latin typeface="Arial" pitchFamily="34" charset="0"/>
                <a:cs typeface="Arial" pitchFamily="34" charset="0"/>
              </a:rPr>
              <a:t>Almacenista puede recibir las cargas</a:t>
            </a:r>
          </a:p>
          <a:p>
            <a:pPr>
              <a:buNone/>
              <a:tabLst>
                <a:tab pos="3143250" algn="l"/>
              </a:tabLst>
            </a:pPr>
            <a:r>
              <a:rPr lang="es-CL" sz="1800" dirty="0">
                <a:solidFill>
                  <a:srgbClr val="EE3A43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CL" sz="1800" dirty="0"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  <a:r>
              <a:rPr lang="es-CL" sz="1800" dirty="0">
                <a:latin typeface="Arial" pitchFamily="34" charset="0"/>
                <a:cs typeface="Arial" pitchFamily="34" charset="0"/>
              </a:rPr>
              <a:t>Se libera información de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selectividad </a:t>
            </a:r>
            <a:endParaRPr lang="es-CL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65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MANIFIESTO MARÍTIMO ELECTRÓNICO: </a:t>
            </a:r>
            <a:br>
              <a:rPr lang="es-C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OPERACIÓN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23874" y="1600200"/>
            <a:ext cx="8391525" cy="47811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DE INGRESO</a:t>
            </a:r>
            <a:endParaRPr lang="es-CL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Entrega de información del manifiesto a los 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Almacenistas</a:t>
            </a:r>
          </a:p>
          <a:p>
            <a:pPr algn="just">
              <a:buNone/>
            </a:pPr>
            <a:endParaRPr lang="es-CL" sz="1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Clr>
                <a:srgbClr val="EE3A43"/>
              </a:buClr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El manifiesto electrónico está disponible para que sea consultado por los Almacenistas. </a:t>
            </a:r>
          </a:p>
          <a:p>
            <a:pPr algn="just">
              <a:spcBef>
                <a:spcPts val="0"/>
              </a:spcBef>
              <a:buClr>
                <a:srgbClr val="EE3A43"/>
              </a:buClr>
              <a:buSzPct val="100000"/>
              <a:buFont typeface="Wingdings" pitchFamily="2" charset="2"/>
              <a:buChar char="§"/>
            </a:pPr>
            <a:endParaRPr lang="es-CL" sz="10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Clr>
                <a:srgbClr val="EE3A43"/>
              </a:buClr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El manifiesto para cada Almacenista considera los mensajes de los B/L manifestados a su cargo. 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El consignatario debe informar al emisor del B/L el Almacenista al que se debe entregar la carga, a más tardar, 144 horas previas al arribo estimado de la nave. De lo contrario, el transportista señala el Almacén.</a:t>
            </a: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</a:pPr>
            <a:endParaRPr lang="es-CL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Si al momento de recibir la carga el mensaje del B/L no figura en el sistema el Almacenista debe recibirla como sobrante y no se le puede  dar una destinación aduanera. </a:t>
            </a: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</a:pPr>
            <a:endParaRPr lang="es-CL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</a:pP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El almacenista debe comunicar al Servicio de Aduanas tanto la recepción como el retiro de las cargas mediante un mensaje electrónico.</a:t>
            </a:r>
            <a:endParaRPr lang="es-CL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91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/>
              <a:t>MANIFIESTO MARÍTIMO ELECTRÓNICO: </a:t>
            </a:r>
            <a:br>
              <a:rPr lang="es-CL" sz="3200" dirty="0"/>
            </a:br>
            <a:r>
              <a:rPr lang="es-CL" sz="3200" dirty="0"/>
              <a:t>MODELO DE OPERACIÓN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23874" y="1600200"/>
            <a:ext cx="8372476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just">
              <a:buNone/>
              <a:defRPr/>
            </a:pPr>
            <a:r>
              <a:rPr lang="es-CL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DE INGRESO</a:t>
            </a:r>
          </a:p>
          <a:p>
            <a:pPr algn="just">
              <a:buNone/>
              <a:defRPr/>
            </a:pPr>
            <a:endParaRPr lang="es-E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r>
              <a:rPr lang="es-E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Canje del B/L</a:t>
            </a: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Emisores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B/L hijos deben hacer entrega del B/L máster original a su emisor antes del retiro de las mercancías desde  los Recintos de Depósito Aduanero: Canje del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B/L</a:t>
            </a: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Incumplimiento </a:t>
            </a:r>
            <a:r>
              <a:rPr lang="es-ES" sz="20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E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Responsabilidad </a:t>
            </a:r>
            <a:r>
              <a:rPr lang="es-E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disciplinaria </a:t>
            </a:r>
            <a:r>
              <a:rPr lang="es-E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artículo 202 </a:t>
            </a:r>
            <a:r>
              <a:rPr lang="es-E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Ordenanza de Aduanas. </a:t>
            </a: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endParaRPr lang="es-ES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Receptor B/L original debe registrar el canje en aplicación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computacional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del SNA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El control del canje lo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realiza Aduanas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en base a información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anterior y a la entregada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por los Almacenistas sobre el retiro de las cargas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EE3A43"/>
              </a:buClr>
              <a:buSzPct val="100000"/>
              <a:buFont typeface="Wingdings" pitchFamily="2" charset="2"/>
              <a:buChar char="§"/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Esta obligación no es aplicable a los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freight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forwarders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bolivianos.</a:t>
            </a:r>
            <a:endParaRPr lang="es-CL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57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 smtClean="0"/>
              <a:t>MANIFIESTO </a:t>
            </a:r>
            <a:r>
              <a:rPr lang="es-CL" sz="3200" dirty="0"/>
              <a:t>MARÍTIMO ELECTRÓNICO: </a:t>
            </a:r>
            <a:br>
              <a:rPr lang="es-CL" sz="3200" dirty="0"/>
            </a:br>
            <a:r>
              <a:rPr lang="es-CL" sz="3200" dirty="0"/>
              <a:t>MODELO DE OPERACIÓN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4294967295"/>
          </p:nvPr>
        </p:nvSpPr>
        <p:spPr>
          <a:xfrm>
            <a:off x="521320" y="2203450"/>
            <a:ext cx="4038600" cy="40655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de Ingreso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Encabezado  </a:t>
            </a:r>
            <a:r>
              <a:rPr lang="es-CL" sz="18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 7 días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antes del arribo estimado de la nave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B/L máster </a:t>
            </a:r>
            <a:r>
              <a:rPr lang="es-CL" sz="18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96 horas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corridas previas al arribo estimado.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B/L Hijos </a:t>
            </a:r>
            <a:r>
              <a:rPr lang="es-CL" sz="18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48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 horas 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corridas antes del arribo estimado de la nave ó dentro de las 24 horas corridas siguientes al envío del B/L del cual deriva.  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Conformación</a:t>
            </a:r>
            <a:r>
              <a:rPr lang="es-C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8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Arribo efectivo de la nave.</a:t>
            </a:r>
            <a:endParaRPr lang="es-CL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4294967295"/>
          </p:nvPr>
        </p:nvSpPr>
        <p:spPr>
          <a:xfrm>
            <a:off x="4886325" y="2212975"/>
            <a:ext cx="4038600" cy="406558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s-CL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Manifiesto de Salida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900" b="1" dirty="0" smtClean="0">
                <a:latin typeface="Arial" pitchFamily="34" charset="0"/>
                <a:cs typeface="Arial" pitchFamily="34" charset="0"/>
              </a:rPr>
              <a:t>Encabezado </a:t>
            </a:r>
            <a:r>
              <a:rPr lang="es-CL" sz="19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9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2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900" b="1" dirty="0" smtClean="0">
                <a:latin typeface="Arial" pitchFamily="34" charset="0"/>
                <a:cs typeface="Arial" pitchFamily="34" charset="0"/>
              </a:rPr>
              <a:t>días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  previos al zarpe estimado de la nave.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900" b="1" dirty="0" smtClean="0">
                <a:latin typeface="Arial" pitchFamily="34" charset="0"/>
                <a:cs typeface="Arial" pitchFamily="34" charset="0"/>
              </a:rPr>
              <a:t>B/L máster </a:t>
            </a:r>
            <a:r>
              <a:rPr lang="es-CL" sz="1900" b="1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9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3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900" b="1" dirty="0" smtClean="0">
                <a:latin typeface="Arial" pitchFamily="34" charset="0"/>
                <a:cs typeface="Arial" pitchFamily="34" charset="0"/>
              </a:rPr>
              <a:t>días hábiles 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siguientes al zarpe efectivo. 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900" b="1" dirty="0" smtClean="0">
                <a:latin typeface="Arial" pitchFamily="34" charset="0"/>
                <a:cs typeface="Arial" pitchFamily="34" charset="0"/>
              </a:rPr>
              <a:t>B/L Hijos </a:t>
            </a:r>
            <a:r>
              <a:rPr lang="es-CL" sz="19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9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900" b="1" dirty="0" smtClean="0">
                <a:latin typeface="Arial" pitchFamily="34" charset="0"/>
                <a:cs typeface="Arial" pitchFamily="34" charset="0"/>
              </a:rPr>
              <a:t>días hábiles 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siguientes al zarpe efectivo ó dos días hábiles siguientes al máster, en caso que éste sea transmitido después del zarpe oficial.</a:t>
            </a: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CL" sz="1900" b="1" dirty="0" smtClean="0">
                <a:latin typeface="Arial" pitchFamily="34" charset="0"/>
                <a:cs typeface="Arial" pitchFamily="34" charset="0"/>
              </a:rPr>
              <a:t>Conformación</a:t>
            </a:r>
            <a:r>
              <a:rPr lang="es-CL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1900" dirty="0" smtClean="0">
                <a:solidFill>
                  <a:srgbClr val="EE3A43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s-CL" sz="19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CL" sz="19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 días hábiles </a:t>
            </a:r>
            <a:r>
              <a:rPr lang="es-CL" sz="19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siguientes al zarpe efectivo</a:t>
            </a:r>
            <a:endParaRPr lang="es-CL" sz="19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C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21320" y="1777514"/>
            <a:ext cx="3748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PLAZOS DE PRESENTACIÓN</a:t>
            </a:r>
            <a:endParaRPr lang="es-CL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1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rketingPlan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5A99AA-889E-4761-8CDA-EEA388A369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MarketingPlan</Template>
  <TotalTime>0</TotalTime>
  <Words>2449</Words>
  <Application>Microsoft Office PowerPoint</Application>
  <PresentationFormat>Presentación en pantalla (4:3)</PresentationFormat>
  <Paragraphs>273</Paragraphs>
  <Slides>26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MarketingPlan</vt:lpstr>
      <vt:lpstr>Normativa manifiesto electrónico marítimo </vt:lpstr>
      <vt:lpstr>MANIFIESTO MARÍTIMO ELECTRÓNICO</vt:lpstr>
      <vt:lpstr>MANIFIESTO MARÍTIMO ELECTRÓNICO ALGUNOS CONCEPTOS BÁSICOS</vt:lpstr>
      <vt:lpstr>MANIFIESTO MARÍTIMO ELECTRÓNICO:  MODELO DE OPERACIÓN</vt:lpstr>
      <vt:lpstr>MANIFIESTO MARÍTIMO ELECTRÓNICO:  MODELO DE OPERACIÓN</vt:lpstr>
      <vt:lpstr>MANIFIESTO MARÍTIMO ELECTRÓNICO:  MODELO DE OPERACIÓN</vt:lpstr>
      <vt:lpstr>MANIFIESTO MARÍTIMO ELECTRÓNICO:  MODELO DE OPERACIÓN</vt:lpstr>
      <vt:lpstr>MANIFIESTO MARÍTIMO ELECTRÓNICO:  MODELO DE OPERACIÓN</vt:lpstr>
      <vt:lpstr>MANIFIESTO MARÍTIMO ELECTRÓNICO:  MODELO DE OPERACIÓN</vt:lpstr>
      <vt:lpstr>MANIFIESTO MARÍTIMO ELECTRÓNICO:  MODELO DE OPERACIÓN</vt:lpstr>
      <vt:lpstr>MANIFIESTO MARÍTIMO ELECTRÓNICO:  CASOS ESPECIALES</vt:lpstr>
      <vt:lpstr>MANIFIESTO MARÍTIMO ELECTRÓNICO:  CASOS ESPECIALES</vt:lpstr>
      <vt:lpstr>MANIFIESTO MARÍTIMO ELECTRÓNICO:  ULTIMAS MODIFICACIONES</vt:lpstr>
      <vt:lpstr>MANIFIESTO MARÍTIMO ELECTRÓNICO:  ESTADO ACTUAL </vt:lpstr>
      <vt:lpstr>MANIFIESTO MARÍTIMO ELECTRÓNICO:  MODELO DE OPERACIÓN</vt:lpstr>
      <vt:lpstr>MANIFIESTO MARITIMO ELECTRONICO: PLAZOS DE PRESENTACION</vt:lpstr>
      <vt:lpstr>MANIFIESTO MARITIMO ELECTRONICO: PLAZOS DE PRESENTACION</vt:lpstr>
      <vt:lpstr>MANIFIESTO MARITIMO ELECTRONICO: PLAZOS DE PRESENTACION</vt:lpstr>
      <vt:lpstr>MANIFIESTO MARITIMO ELECTRONICO: SITUACION ACTUAL EN PUERTO DE ARICA</vt:lpstr>
      <vt:lpstr>MANIFIESTO MARITIMO ELECTRONICO: SITUACIONES ESPECIALES EN PUERTO DE ARICA</vt:lpstr>
      <vt:lpstr>MANIFIESTO MARITIMO ELECTRONICO: SITUACIONES ESPECIALES EN PUERTO DE ARICA</vt:lpstr>
      <vt:lpstr>MANIFIESTO MARITIMO ELECTRONICO: SITUACIONES ESPECIALES EN PUERTO DE ARICA</vt:lpstr>
      <vt:lpstr>MANIFIESTO MARITIMO ELECTRONICO: SITUACIONES ESPECIALES EN PUERTO DE ARICA</vt:lpstr>
      <vt:lpstr>MANIFIESTO MARITIMO ELECTRONICO: SITUACIONES ESPECIALES EN PUERTO DE ARICA</vt:lpstr>
      <vt:lpstr>MANIFIESTO MARITIMO ELECTRONICO: SITUACIONES ESPECIALES EN PUERTO DE ARICA</vt:lpstr>
      <vt:lpstr>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2015-03-20T19:32:17Z</dcterms:created>
  <dcterms:modified xsi:type="dcterms:W3CDTF">2016-10-21T18:41:49Z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