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7" r:id="rId3"/>
    <p:sldId id="258" r:id="rId4"/>
    <p:sldId id="259" r:id="rId5"/>
    <p:sldId id="267" r:id="rId6"/>
    <p:sldId id="269" r:id="rId7"/>
    <p:sldId id="270" r:id="rId8"/>
    <p:sldId id="264" r:id="rId9"/>
    <p:sldId id="261" r:id="rId10"/>
    <p:sldId id="262" r:id="rId11"/>
    <p:sldId id="266" r:id="rId12"/>
    <p:sldId id="263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DDA46-A613-48C6-916D-F0686A1443C3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1B31-C348-404A-B697-CBDE29112E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9318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76CBD8-2AD1-4A75-8C79-416098D139DF}" type="slidenum">
              <a:rPr lang="es-ES" sz="1200">
                <a:latin typeface="Calibri" pitchFamily="34" charset="0"/>
              </a:rPr>
              <a:pPr algn="r"/>
              <a:t>6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8704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397A57-6314-4C27-B54A-5F604885D0B5}" type="slidenum">
              <a:rPr lang="es-ES" sz="1200">
                <a:latin typeface="Calibri" pitchFamily="34" charset="0"/>
              </a:rPr>
              <a:pPr algn="r"/>
              <a:t>7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7827-CE79-44ED-BC54-F9B27801089F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47AC-8819-489D-B14B-A656E3D7EA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7827-CE79-44ED-BC54-F9B27801089F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47AC-8819-489D-B14B-A656E3D7EA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7827-CE79-44ED-BC54-F9B27801089F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47AC-8819-489D-B14B-A656E3D7EA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7827-CE79-44ED-BC54-F9B27801089F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47AC-8819-489D-B14B-A656E3D7EA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7827-CE79-44ED-BC54-F9B27801089F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47AC-8819-489D-B14B-A656E3D7EA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7827-CE79-44ED-BC54-F9B27801089F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47AC-8819-489D-B14B-A656E3D7EA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7827-CE79-44ED-BC54-F9B27801089F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47AC-8819-489D-B14B-A656E3D7EA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7827-CE79-44ED-BC54-F9B27801089F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47AC-8819-489D-B14B-A656E3D7EA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7827-CE79-44ED-BC54-F9B27801089F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47AC-8819-489D-B14B-A656E3D7EA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7827-CE79-44ED-BC54-F9B27801089F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47AC-8819-489D-B14B-A656E3D7EA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7827-CE79-44ED-BC54-F9B27801089F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47AC-8819-489D-B14B-A656E3D7EA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77827-CE79-44ED-BC54-F9B27801089F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47AC-8819-489D-B14B-A656E3D7EA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rtad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131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142976" y="1428736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dirty="0" smtClean="0">
                <a:solidFill>
                  <a:schemeClr val="bg1"/>
                </a:solidFill>
              </a:rPr>
              <a:t>Instituto Nacional de Propiedad Industrial – INAPI y Medidas de Frontera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6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92" y="-928718"/>
            <a:ext cx="12192000" cy="900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viene?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MX" dirty="0" smtClean="0"/>
              <a:t>El borrador de nueva ley de propiedad industrial establece:</a:t>
            </a:r>
          </a:p>
          <a:p>
            <a:pPr algn="just"/>
            <a:endParaRPr lang="es-MX" dirty="0"/>
          </a:p>
          <a:p>
            <a:pPr lvl="0" algn="just"/>
            <a:r>
              <a:rPr lang="es-ES" dirty="0"/>
              <a:t>En materia de observancia se establece la acción penal pública para los delitos de falsificación de marcas comerciales e indicaciones geográficas y denominaciones de origen. </a:t>
            </a:r>
            <a:endParaRPr lang="es-ES" dirty="0" smtClean="0"/>
          </a:p>
          <a:p>
            <a:pPr lvl="0" algn="just"/>
            <a:endParaRPr lang="es-ES" dirty="0"/>
          </a:p>
          <a:p>
            <a:pPr lvl="0" algn="just"/>
            <a:r>
              <a:rPr lang="es-ES" dirty="0"/>
              <a:t>Establece indemnizaciones predeterminadas en el caso de infracciones marcarias</a:t>
            </a:r>
            <a:r>
              <a:rPr lang="es-ES" dirty="0" smtClean="0"/>
              <a:t>.</a:t>
            </a:r>
          </a:p>
          <a:p>
            <a:pPr lvl="0" algn="just"/>
            <a:endParaRPr lang="es-ES" dirty="0"/>
          </a:p>
          <a:p>
            <a:pPr lvl="0" algn="just"/>
            <a:r>
              <a:rPr lang="es-ES" dirty="0"/>
              <a:t>Se facilita la interposición de acciones por parte del licenciatario exclusivo y regula la situación de los licenciatarios no exclusivos</a:t>
            </a:r>
            <a:r>
              <a:rPr lang="es-ES" dirty="0" smtClean="0"/>
              <a:t>.</a:t>
            </a:r>
          </a:p>
          <a:p>
            <a:pPr lvl="0" algn="just"/>
            <a:endParaRPr lang="es-ES" dirty="0"/>
          </a:p>
          <a:p>
            <a:pPr lvl="0" algn="just"/>
            <a:r>
              <a:rPr lang="es-ES" dirty="0"/>
              <a:t>Establece penas de reclusión en caso de falsificación de marcas e indicaciones geográficas y denominaciones de origen</a:t>
            </a:r>
            <a:r>
              <a:rPr lang="es-ES" dirty="0" smtClean="0"/>
              <a:t>.</a:t>
            </a:r>
          </a:p>
          <a:p>
            <a:pPr lvl="0" algn="just"/>
            <a:endParaRPr lang="es-ES" dirty="0"/>
          </a:p>
          <a:p>
            <a:endParaRPr lang="es-MX" dirty="0" smtClean="0"/>
          </a:p>
          <a:p>
            <a:endParaRPr lang="es-MX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Instituto Nacional de Propiedad Industrial - INAPI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El Instituto Nacional de Propiedad Industrial (INAPI) es un servicio público funcionalmente descentralizado, con personalidad jurídica y patrimonio propio, de duración indefinida, cuyo domicilio es la ciudad de Santiago, sin perjuicio que pueda establecer oficinas en otros lugares del país.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 de INAPI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s-ES" dirty="0" smtClean="0"/>
              <a:t>	INAPI es un organismo de carácter técnico y jurídico encargado de la administración y atención de los servicios de la propiedad industrial. Le corresponde, asimismo, promover la protección que brinda la propiedad industrial y difundir el acervo tecnológico y la información que disponga sobre las materias antes referidas.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Funciones de INAPI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No tiene facultades de observancia o de policía.               </a:t>
            </a:r>
            <a:r>
              <a:rPr lang="es-MX" b="1" dirty="0" smtClean="0"/>
              <a:t>Asiste a la administración de justicia</a:t>
            </a:r>
            <a:r>
              <a:rPr lang="es-MX" dirty="0" smtClean="0"/>
              <a:t>. </a:t>
            </a:r>
          </a:p>
          <a:p>
            <a:pPr>
              <a:buNone/>
            </a:pPr>
            <a:endParaRPr lang="es-MX" dirty="0" smtClean="0"/>
          </a:p>
          <a:p>
            <a:pPr algn="just"/>
            <a:r>
              <a:rPr lang="es-MX" dirty="0" smtClean="0"/>
              <a:t>Preservar los registros de marcas y patentes: aprox. 400.00 registros de marcas y 35.000 registros de patentes.</a:t>
            </a:r>
          </a:p>
          <a:p>
            <a:pPr algn="just"/>
            <a:endParaRPr lang="es-MX" dirty="0"/>
          </a:p>
          <a:p>
            <a:pPr algn="just"/>
            <a:r>
              <a:rPr lang="es-CL" dirty="0" smtClean="0"/>
              <a:t>Emite </a:t>
            </a:r>
            <a:r>
              <a:rPr lang="es-CL" dirty="0"/>
              <a:t>los informes que le sean requeridos por las autoridades pertinentes en las materias propias de su competencia.</a:t>
            </a:r>
            <a:endParaRPr lang="es-ES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Recursos de INAPI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Emisión de certificados en línea</a:t>
            </a:r>
          </a:p>
          <a:p>
            <a:endParaRPr lang="es-MX" dirty="0" smtClean="0"/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Bases de datos actualizada de titulares 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2"/>
          <p:cNvSpPr txBox="1">
            <a:spLocks noChangeArrowheads="1"/>
          </p:cNvSpPr>
          <p:nvPr/>
        </p:nvSpPr>
        <p:spPr bwMode="auto">
          <a:xfrm>
            <a:off x="179388" y="379413"/>
            <a:ext cx="8785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3600" dirty="0" smtClean="0">
                <a:latin typeface="+mj-lt"/>
              </a:rPr>
              <a:t>Títulos y Certificados Electrónicos</a:t>
            </a:r>
            <a:endParaRPr lang="es-E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5795963" y="981075"/>
            <a:ext cx="3348037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None/>
            </a:pPr>
            <a:r>
              <a:rPr lang="es-CL" sz="1400" b="1" dirty="0">
                <a:latin typeface="Verdana" pitchFamily="34" charset="0"/>
              </a:rPr>
              <a:t>     CARACTERISTICAS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r>
              <a:rPr lang="es-CL" sz="1400" dirty="0">
                <a:latin typeface="Verdana" pitchFamily="34" charset="0"/>
              </a:rPr>
              <a:t> Permite solicitar Títulos y Certificados de Marcas                      (por Mesón o Internet)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r>
              <a:rPr lang="es-CL" sz="1400" dirty="0">
                <a:latin typeface="Verdana" pitchFamily="34" charset="0"/>
              </a:rPr>
              <a:t> Emite documentos electrónicos con Firma electrónica avanzada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r>
              <a:rPr lang="es-CL" sz="1400" dirty="0">
                <a:latin typeface="Verdana" pitchFamily="34" charset="0"/>
              </a:rPr>
              <a:t> Documentos electrónicos con validez legal (ya no se imprimen)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r>
              <a:rPr lang="es-CL" sz="1400" dirty="0">
                <a:latin typeface="Verdana" pitchFamily="34" charset="0"/>
              </a:rPr>
              <a:t> En </a:t>
            </a:r>
            <a:r>
              <a:rPr lang="es-CL" sz="1400" dirty="0" err="1">
                <a:latin typeface="Verdana" pitchFamily="34" charset="0"/>
              </a:rPr>
              <a:t>Dic</a:t>
            </a:r>
            <a:r>
              <a:rPr lang="es-CL" sz="1400" dirty="0">
                <a:latin typeface="Verdana" pitchFamily="34" charset="0"/>
              </a:rPr>
              <a:t>/2011 (en piloto) el 50% del total se solicitaron por Internet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r>
              <a:rPr lang="es-CL" sz="1400" dirty="0">
                <a:latin typeface="Verdana" pitchFamily="34" charset="0"/>
              </a:rPr>
              <a:t> Metas de adopción (E-TYC)</a:t>
            </a:r>
          </a:p>
          <a:p>
            <a:pPr lvl="1">
              <a:spcBef>
                <a:spcPct val="50000"/>
              </a:spcBef>
              <a:buClr>
                <a:srgbClr val="FF0000"/>
              </a:buClr>
              <a:buFont typeface="Symbol" pitchFamily="18" charset="2"/>
              <a:buNone/>
            </a:pPr>
            <a:r>
              <a:rPr lang="es-CL" sz="1400" dirty="0">
                <a:latin typeface="Verdana" pitchFamily="34" charset="0"/>
              </a:rPr>
              <a:t>E-TYC 2012: 50%</a:t>
            </a:r>
          </a:p>
          <a:p>
            <a:pPr lvl="1">
              <a:spcBef>
                <a:spcPct val="50000"/>
              </a:spcBef>
              <a:buClr>
                <a:srgbClr val="FF0000"/>
              </a:buClr>
              <a:buFont typeface="Symbol" pitchFamily="18" charset="2"/>
              <a:buNone/>
            </a:pPr>
            <a:r>
              <a:rPr lang="es-CL" sz="1400" dirty="0">
                <a:latin typeface="Verdana" pitchFamily="34" charset="0"/>
              </a:rPr>
              <a:t>E-TYC 2013: 70%</a:t>
            </a:r>
          </a:p>
          <a:p>
            <a:pPr lvl="1">
              <a:spcBef>
                <a:spcPct val="50000"/>
              </a:spcBef>
              <a:buClr>
                <a:srgbClr val="FF0000"/>
              </a:buClr>
              <a:buFont typeface="Symbol" pitchFamily="18" charset="2"/>
              <a:buNone/>
            </a:pPr>
            <a:r>
              <a:rPr lang="es-CL" sz="1400" dirty="0">
                <a:latin typeface="Verdana" pitchFamily="34" charset="0"/>
              </a:rPr>
              <a:t>E-TYC 2014: 80%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54737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1412875"/>
            <a:ext cx="3376612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6092825"/>
            <a:ext cx="288925" cy="28892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3"/>
          <p:cNvSpPr txBox="1">
            <a:spLocks noChangeArrowheads="1"/>
          </p:cNvSpPr>
          <p:nvPr/>
        </p:nvSpPr>
        <p:spPr bwMode="auto">
          <a:xfrm>
            <a:off x="179388" y="379413"/>
            <a:ext cx="878522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dirty="0" smtClean="0"/>
              <a:t>Búsqueda en bases de datos actualizada de titulares </a:t>
            </a:r>
            <a:endParaRPr lang="es-ES" sz="2800" dirty="0" smtClean="0"/>
          </a:p>
          <a:p>
            <a:pPr>
              <a:spcBef>
                <a:spcPct val="50000"/>
              </a:spcBef>
            </a:pPr>
            <a:endParaRPr lang="es-ES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5795963" y="981075"/>
            <a:ext cx="334803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None/>
            </a:pPr>
            <a:r>
              <a:rPr lang="es-CL" sz="1400" b="1" dirty="0">
                <a:latin typeface="Verdana" pitchFamily="34" charset="0"/>
              </a:rPr>
              <a:t>     CARACTERISTICAS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r>
              <a:rPr lang="es-CL" sz="1400" dirty="0">
                <a:latin typeface="Verdana" pitchFamily="34" charset="0"/>
              </a:rPr>
              <a:t> Permite realizar múltiples trámites (solicitar, renovar, buscar, certificados, validar)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endParaRPr lang="es-CL" sz="1400" dirty="0">
              <a:latin typeface="Verdana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endParaRPr lang="es-CL" sz="1400" dirty="0">
              <a:latin typeface="Verdana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endParaRPr lang="es-CL" sz="1400" dirty="0">
              <a:latin typeface="Verdana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endParaRPr lang="es-CL" sz="1400" dirty="0">
              <a:latin typeface="Verdana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endParaRPr lang="es-CL" sz="1400" dirty="0">
              <a:latin typeface="Verdana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endParaRPr lang="es-CL" sz="1400" dirty="0">
              <a:latin typeface="Verdana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endParaRPr lang="es-CL" sz="1400" dirty="0">
              <a:latin typeface="Verdana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endParaRPr lang="es-CL" sz="1400" dirty="0">
              <a:latin typeface="Verdana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r>
              <a:rPr lang="es-CL" sz="1400" dirty="0">
                <a:latin typeface="Verdana" pitchFamily="34" charset="0"/>
              </a:rPr>
              <a:t> Formulario Unificado/Inteligente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r>
              <a:rPr lang="es-CL" sz="1400" dirty="0">
                <a:latin typeface="Verdana" pitchFamily="34" charset="0"/>
              </a:rPr>
              <a:t> Clasificador- Sol-</a:t>
            </a:r>
            <a:r>
              <a:rPr lang="es-CL" sz="1400" dirty="0" err="1">
                <a:latin typeface="Verdana" pitchFamily="34" charset="0"/>
              </a:rPr>
              <a:t>Preaprobadas</a:t>
            </a:r>
            <a:endParaRPr lang="es-CL" sz="1400" dirty="0">
              <a:latin typeface="Verdana" pitchFamily="34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Symbol" pitchFamily="18" charset="2"/>
              <a:buChar char="¨"/>
            </a:pPr>
            <a:r>
              <a:rPr lang="es-CL" sz="1400" dirty="0">
                <a:latin typeface="Verdana" pitchFamily="34" charset="0"/>
              </a:rPr>
              <a:t> Asignación </a:t>
            </a:r>
            <a:r>
              <a:rPr lang="es-CL" sz="1400" dirty="0" err="1">
                <a:latin typeface="Verdana" pitchFamily="34" charset="0"/>
              </a:rPr>
              <a:t>autom</a:t>
            </a:r>
            <a:r>
              <a:rPr lang="es-CL" sz="1400" dirty="0">
                <a:latin typeface="Verdana" pitchFamily="34" charset="0"/>
              </a:rPr>
              <a:t> de </a:t>
            </a:r>
            <a:r>
              <a:rPr lang="es-CL" sz="1400" dirty="0" err="1">
                <a:latin typeface="Verdana" pitchFamily="34" charset="0"/>
              </a:rPr>
              <a:t>NºSolicitud</a:t>
            </a:r>
            <a:endParaRPr lang="es-CL" sz="1400" dirty="0">
              <a:latin typeface="Verdana" pitchFamily="34" charset="0"/>
            </a:endParaRPr>
          </a:p>
        </p:txBody>
      </p:sp>
      <p:pic>
        <p:nvPicPr>
          <p:cNvPr id="86020" name="Picture 7" descr="InapiTrami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54737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5863" y="2205038"/>
            <a:ext cx="22669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5803900"/>
            <a:ext cx="288925" cy="28892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Actividades de INAPI en relación a observancia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Capacitación a titulares y organismos públicos en materias de propiedad industrial.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Campañas de información sobre la importancia del respeto a los derechos de propiedad intelectual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Campaña “Protege tu idea”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Campaña destinada a fortalecer el respeto y protección de los derechos de propiedad industrial entre los titulares de derechos de propiedad intelectual.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Se centra en la piratería y falsificación.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416</Words>
  <Application>Microsoft Office PowerPoint</Application>
  <PresentationFormat>Presentación en pantalla (4:3)</PresentationFormat>
  <Paragraphs>65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Instituto Nacional de Propiedad Industrial - INAPI</vt:lpstr>
      <vt:lpstr>Objetivo de INAPI</vt:lpstr>
      <vt:lpstr>Funciones de INAPI</vt:lpstr>
      <vt:lpstr>Recursos de INAPI</vt:lpstr>
      <vt:lpstr>Diapositiva 6</vt:lpstr>
      <vt:lpstr>Diapositiva 7</vt:lpstr>
      <vt:lpstr>Actividades de INAPI en relación a observancia</vt:lpstr>
      <vt:lpstr>Campaña “Protege tu idea”</vt:lpstr>
      <vt:lpstr>Diapositiva 10</vt:lpstr>
      <vt:lpstr>Diapositiva 11</vt:lpstr>
      <vt:lpstr>¿Qué viene?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agonzalez</dc:creator>
  <cp:lastModifiedBy>agonzalez</cp:lastModifiedBy>
  <cp:revision>23</cp:revision>
  <dcterms:created xsi:type="dcterms:W3CDTF">2012-05-23T12:42:21Z</dcterms:created>
  <dcterms:modified xsi:type="dcterms:W3CDTF">2012-05-24T21:04:52Z</dcterms:modified>
</cp:coreProperties>
</file>