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4" r:id="rId4"/>
    <p:sldId id="272" r:id="rId5"/>
    <p:sldId id="257" r:id="rId6"/>
    <p:sldId id="269" r:id="rId7"/>
    <p:sldId id="270" r:id="rId8"/>
    <p:sldId id="268" r:id="rId9"/>
    <p:sldId id="265" r:id="rId10"/>
    <p:sldId id="27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32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97E05-55A7-4998-9B26-717110B5858C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B8CA-B081-40CB-A38D-6919F13527C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71B5D-A45D-4AFD-B347-EFB9A3DFB85C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3FE-D2C3-4834-B2B2-806DA9D85AA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EB162-217B-420B-A354-ECB75CEBD3B2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1D53-1B89-41A1-9B55-B7DF9D9C246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6AE38-5D23-4078-948D-3B89CEA90B7D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D3A3-1169-4EAF-A8BA-76C6F7C003B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DCA1B-FF55-4EF0-8115-6AB48320CE0F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91840-2358-4F97-B03F-35C6DEC91B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924256-EAF4-4293-9F5B-2FEB8422D5C0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9A5B-50EA-43EC-947F-4A62435E6FE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6C72A-FFCB-4CBE-A76C-12FD2DAAC7B0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61ADC-8BCB-4A10-A69D-7E4CE172DA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83C7E-CE57-4F69-8427-FC85F525F30F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0CFDC-6365-41A6-8CF5-FB5B523A45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7CE4A-138F-4D43-A86D-9F301579F837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E1F2-DBD7-4137-B72B-B1667652188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F1E42-2D5E-4827-BC6E-3BCD244AEBF1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893B1-DA87-40A1-A230-EBC752DC2B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3631D-C535-4336-82BC-66A400748629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13374-0C2A-4DC3-99C1-7110D4A8FC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13AF372-C8BD-4A81-BCEF-9FCC2123D65C}" type="datetime1">
              <a:rPr lang="en-US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459C2D2-6A70-450F-B57A-6F2EB66CA3D4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1031" name="Picture 7" descr="Fondo PPT Mas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smtClean="0">
              <a:solidFill>
                <a:srgbClr val="898989"/>
              </a:solidFill>
            </a:endParaRPr>
          </a:p>
        </p:txBody>
      </p:sp>
      <p:pic>
        <p:nvPicPr>
          <p:cNvPr id="13316" name="Picture 4" descr="Fondo PPT 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16247" y="3886200"/>
            <a:ext cx="4911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b="1" dirty="0" smtClean="0"/>
          </a:p>
          <a:p>
            <a:pPr algn="ctr"/>
            <a:r>
              <a:rPr lang="es-CL" sz="2400" b="1" smtClean="0"/>
              <a:t>III JORNADAS ADUANERAS DE </a:t>
            </a:r>
            <a:r>
              <a:rPr lang="es-CL" sz="2400" b="1" dirty="0" smtClean="0"/>
              <a:t>PROPIEDAD INTELECTUAL</a:t>
            </a:r>
            <a:endParaRPr lang="es-CL" sz="2400" b="1" dirty="0"/>
          </a:p>
          <a:p>
            <a:pPr algn="ctr"/>
            <a:r>
              <a:rPr lang="es-CL" sz="2400" b="1" dirty="0" smtClean="0"/>
              <a:t>Mayo, 2012</a:t>
            </a:r>
          </a:p>
          <a:p>
            <a:pPr algn="ctr"/>
            <a:endParaRPr lang="es-CL" sz="2400" b="1" dirty="0"/>
          </a:p>
          <a:p>
            <a:pPr algn="ctr"/>
            <a:endParaRPr lang="es-CL" sz="2400" b="1" dirty="0" smtClean="0"/>
          </a:p>
          <a:p>
            <a:pPr algn="ctr"/>
            <a:r>
              <a:rPr lang="es-CL" sz="2400" b="1" dirty="0" smtClean="0"/>
              <a:t>Matías Somarriva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s-CL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8329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L" dirty="0" smtClean="0"/>
              <a:t>INTRODUCCIÓN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3528392"/>
          </a:xfrm>
        </p:spPr>
        <p:txBody>
          <a:bodyPr/>
          <a:lstStyle/>
          <a:p>
            <a:pPr marL="914400" lvl="4" indent="0">
              <a:buNone/>
            </a:pPr>
            <a:endParaRPr lang="es-CL" sz="3200" dirty="0"/>
          </a:p>
          <a:p>
            <a:pPr marL="1257300" lvl="4" indent="-342900">
              <a:buFontTx/>
              <a:buChar char="-"/>
            </a:pPr>
            <a:r>
              <a:rPr lang="es-CL" sz="3200" dirty="0" smtClean="0"/>
              <a:t>GLOBALIZACIÓN</a:t>
            </a:r>
          </a:p>
          <a:p>
            <a:pPr marL="1257300" lvl="4" indent="-342900">
              <a:buFontTx/>
              <a:buChar char="-"/>
            </a:pPr>
            <a:r>
              <a:rPr lang="es-CL" sz="3200" dirty="0" smtClean="0"/>
              <a:t>INFORMACIÓN</a:t>
            </a:r>
          </a:p>
          <a:p>
            <a:pPr marL="1257300" lvl="4" indent="-342900">
              <a:buFontTx/>
              <a:buChar char="-"/>
            </a:pPr>
            <a:r>
              <a:rPr lang="es-CL" sz="3200" dirty="0" smtClean="0"/>
              <a:t>CAPACITACIÓN</a:t>
            </a:r>
          </a:p>
          <a:p>
            <a:pPr marL="1257300" lvl="4" indent="-342900">
              <a:buFontTx/>
              <a:buChar char="-"/>
            </a:pPr>
            <a:r>
              <a:rPr lang="es-CL" sz="3200" dirty="0" smtClean="0"/>
              <a:t>RECOMENDACIONES</a:t>
            </a:r>
          </a:p>
          <a:p>
            <a:pPr marL="1257300" lvl="4" indent="-342900">
              <a:buFontTx/>
              <a:buChar char="-"/>
            </a:pPr>
            <a:endParaRPr lang="es-CL" sz="2000" dirty="0" smtClean="0"/>
          </a:p>
          <a:p>
            <a:pPr marL="0" lvl="2" indent="0">
              <a:buNone/>
            </a:pPr>
            <a:r>
              <a:rPr lang="es-CL" dirty="0" smtClean="0"/>
              <a:t>	</a:t>
            </a:r>
            <a:r>
              <a:rPr lang="es-CL" sz="2000" dirty="0" smtClean="0"/>
              <a:t> </a:t>
            </a:r>
          </a:p>
          <a:p>
            <a:pPr marL="0" lvl="2" indent="0">
              <a:buNone/>
            </a:pPr>
            <a:r>
              <a:rPr lang="es-CL" sz="2000" dirty="0" smtClean="0"/>
              <a:t>							</a:t>
            </a:r>
          </a:p>
          <a:p>
            <a:pPr marL="0" lvl="2" indent="0">
              <a:buNone/>
            </a:pPr>
            <a:endParaRPr lang="es-CL" sz="2000" dirty="0"/>
          </a:p>
          <a:p>
            <a:pPr marL="0" lvl="2" indent="0">
              <a:buNone/>
            </a:pPr>
            <a:r>
              <a:rPr lang="es-CL" sz="2000" dirty="0" smtClean="0"/>
              <a:t>							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38164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L" dirty="0" smtClean="0"/>
              <a:t>GLOBALIZACIÓN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13184" y="4458816"/>
            <a:ext cx="8229600" cy="1778496"/>
          </a:xfrm>
        </p:spPr>
        <p:txBody>
          <a:bodyPr/>
          <a:lstStyle/>
          <a:p>
            <a:pPr marL="914400" lvl="4" indent="0">
              <a:buNone/>
            </a:pPr>
            <a:r>
              <a:rPr lang="es-CL" dirty="0" smtClean="0"/>
              <a:t>                       			</a:t>
            </a:r>
            <a:endParaRPr lang="es-CL" b="1" dirty="0" smtClean="0"/>
          </a:p>
          <a:p>
            <a:pPr marL="457200" lvl="1" indent="0" algn="ctr">
              <a:buNone/>
            </a:pPr>
            <a:r>
              <a:rPr lang="es-CL" dirty="0" smtClean="0"/>
              <a:t>La aplicación de las medidas de frontera es </a:t>
            </a:r>
            <a:br>
              <a:rPr lang="es-CL" dirty="0" smtClean="0"/>
            </a:br>
            <a:r>
              <a:rPr lang="es-CL" dirty="0" smtClean="0"/>
              <a:t>un tema a nivel mundial.</a:t>
            </a:r>
            <a:endParaRPr lang="es-CL" dirty="0"/>
          </a:p>
          <a:p>
            <a:pPr marL="914400" lvl="2" indent="0">
              <a:buNone/>
            </a:pPr>
            <a:r>
              <a:rPr lang="es-CL" dirty="0" smtClean="0"/>
              <a:t>  								</a:t>
            </a:r>
            <a:endParaRPr lang="es-CL" sz="2000" dirty="0" smtClean="0"/>
          </a:p>
          <a:p>
            <a:pPr marL="0" lvl="2" indent="0">
              <a:buNone/>
            </a:pPr>
            <a:r>
              <a:rPr lang="es-CL" dirty="0" smtClean="0"/>
              <a:t>	</a:t>
            </a:r>
            <a:r>
              <a:rPr lang="es-CL" sz="2000" dirty="0" smtClean="0"/>
              <a:t> </a:t>
            </a:r>
          </a:p>
          <a:p>
            <a:pPr marL="0" lvl="2" indent="0">
              <a:buNone/>
            </a:pPr>
            <a:r>
              <a:rPr lang="es-CL" sz="2000" dirty="0" smtClean="0"/>
              <a:t>							</a:t>
            </a:r>
          </a:p>
          <a:p>
            <a:pPr marL="0" lvl="2" indent="0">
              <a:buNone/>
            </a:pPr>
            <a:endParaRPr lang="es-CL" sz="2000" dirty="0"/>
          </a:p>
          <a:p>
            <a:pPr marL="0" lvl="2" indent="0">
              <a:buNone/>
            </a:pPr>
            <a:r>
              <a:rPr lang="es-CL" sz="2000" dirty="0" smtClean="0"/>
              <a:t>							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31102"/>
            <a:ext cx="3168352" cy="32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L" dirty="0" smtClean="0"/>
              <a:t>GLOBALIZACIÓN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555776" y="1988840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771800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520752" y="4077072"/>
            <a:ext cx="111514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51721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 nivel mundial</a:t>
            </a:r>
            <a:endParaRPr lang="es-CL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220072" y="1600200"/>
            <a:ext cx="504056" cy="213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220072" y="1813793"/>
            <a:ext cx="432048" cy="391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868144" y="137270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+mn-lt"/>
              </a:rPr>
              <a:t>Falsificadores</a:t>
            </a:r>
            <a:endParaRPr lang="es-CL" sz="2000" dirty="0"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68144" y="2132856"/>
            <a:ext cx="200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+mn-lt"/>
              </a:rPr>
              <a:t>Importadores</a:t>
            </a:r>
            <a:endParaRPr lang="es-CL" sz="2000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3204265"/>
            <a:ext cx="250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+mn-lt"/>
              </a:rPr>
              <a:t>PROBLEMAS</a:t>
            </a:r>
            <a:endParaRPr lang="es-CL" sz="3200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35896" y="17008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+mn-lt"/>
              </a:rPr>
              <a:t>Sofisticación</a:t>
            </a:r>
            <a:endParaRPr lang="es-CL" sz="2000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35896" y="3311986"/>
            <a:ext cx="331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L" sz="2000" dirty="0">
                <a:latin typeface="+mn-lt"/>
              </a:rPr>
              <a:t>Volumen de Importaciones</a:t>
            </a:r>
            <a:endParaRPr lang="es-CL" sz="2000" b="1" dirty="0"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07904" y="536392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s-CL" sz="2000" dirty="0">
                <a:latin typeface="+mn-lt"/>
              </a:rPr>
              <a:t>Montos Involucrados (Presupuestos)</a:t>
            </a:r>
          </a:p>
        </p:txBody>
      </p:sp>
      <p:sp>
        <p:nvSpPr>
          <p:cNvPr id="2" name="1 Elipse"/>
          <p:cNvSpPr/>
          <p:nvPr/>
        </p:nvSpPr>
        <p:spPr>
          <a:xfrm>
            <a:off x="5445968" y="1196752"/>
            <a:ext cx="2366392" cy="151216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190500">
                <a:solidFill>
                  <a:schemeClr val="tx1"/>
                </a:solidFill>
              </a:ln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7015"/>
            <a:ext cx="1480779" cy="195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8" grpId="0"/>
      <p:bldP spid="3" grpId="0"/>
      <p:bldP spid="4" grpId="0"/>
      <p:bldP spid="17" grpId="0"/>
      <p:bldP spid="1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INFORMACIÓN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2324674"/>
            <a:ext cx="4690864" cy="2625750"/>
          </a:xfrm>
        </p:spPr>
        <p:txBody>
          <a:bodyPr/>
          <a:lstStyle/>
          <a:p>
            <a:pPr lvl="0"/>
            <a:r>
              <a:rPr lang="es-CL" dirty="0" smtClean="0"/>
              <a:t>Calidad</a:t>
            </a:r>
          </a:p>
          <a:p>
            <a:pPr lvl="0"/>
            <a:r>
              <a:rPr lang="es-CL" dirty="0" smtClean="0"/>
              <a:t>Cantidad</a:t>
            </a:r>
          </a:p>
          <a:p>
            <a:pPr lvl="0"/>
            <a:r>
              <a:rPr lang="es-CL" dirty="0" smtClean="0"/>
              <a:t>Oportunidad</a:t>
            </a:r>
            <a:endParaRPr lang="es-CL" dirty="0" smtClean="0"/>
          </a:p>
          <a:p>
            <a:endParaRPr lang="es-CL" dirty="0" smtClean="0"/>
          </a:p>
          <a:p>
            <a:pPr marL="0" lvl="0" indent="0">
              <a:buNone/>
            </a:pPr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32099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CAPACITACIÓN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Training </a:t>
            </a:r>
            <a:r>
              <a:rPr lang="es-CL" dirty="0" err="1" smtClean="0"/>
              <a:t>sessions</a:t>
            </a:r>
            <a:endParaRPr lang="es-CL" sz="2200" dirty="0"/>
          </a:p>
        </p:txBody>
      </p:sp>
      <p:pic>
        <p:nvPicPr>
          <p:cNvPr id="4100" name="Picture 4" descr="http://www.in-cnc.com/sites/default/files/training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97765"/>
            <a:ext cx="5328592" cy="36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CAPACITACIÓN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Guía de identificación de productos</a:t>
            </a:r>
          </a:p>
          <a:p>
            <a:r>
              <a:rPr lang="es-CL" sz="2200" dirty="0" smtClean="0"/>
              <a:t>Información sobre la empresa</a:t>
            </a:r>
          </a:p>
          <a:p>
            <a:r>
              <a:rPr lang="es-CL" sz="2200" dirty="0" smtClean="0"/>
              <a:t>Derechos de propiedad intelectual de la empresa</a:t>
            </a:r>
          </a:p>
          <a:p>
            <a:r>
              <a:rPr lang="es-CL" sz="2200" dirty="0" smtClean="0"/>
              <a:t>Información de contacto</a:t>
            </a:r>
          </a:p>
          <a:p>
            <a:r>
              <a:rPr lang="es-CL" sz="2200" dirty="0" smtClean="0"/>
              <a:t>Numero de registro</a:t>
            </a:r>
          </a:p>
          <a:p>
            <a:r>
              <a:rPr lang="es-CL" sz="2200" dirty="0" smtClean="0"/>
              <a:t>Numero </a:t>
            </a:r>
            <a:r>
              <a:rPr lang="es-CL" sz="2200" dirty="0" smtClean="0"/>
              <a:t>de </a:t>
            </a:r>
            <a:r>
              <a:rPr lang="es-CL" sz="2200" dirty="0" smtClean="0"/>
              <a:t>serie</a:t>
            </a:r>
            <a:endParaRPr lang="es-CL" sz="2200" dirty="0" smtClean="0"/>
          </a:p>
          <a:p>
            <a:r>
              <a:rPr lang="es-CL" sz="2200" dirty="0"/>
              <a:t>C</a:t>
            </a:r>
            <a:r>
              <a:rPr lang="es-CL" sz="2200" dirty="0" smtClean="0"/>
              <a:t>aracterísticas físicas del producto</a:t>
            </a:r>
          </a:p>
          <a:p>
            <a:r>
              <a:rPr lang="es-CL" sz="2200" dirty="0" smtClean="0"/>
              <a:t>Fotos de los productos originales</a:t>
            </a:r>
          </a:p>
          <a:p>
            <a:r>
              <a:rPr lang="es-CL" sz="2200" dirty="0" smtClean="0"/>
              <a:t>Fotos de los productos sospechosos</a:t>
            </a:r>
          </a:p>
          <a:p>
            <a:r>
              <a:rPr lang="es-CL" sz="2200" dirty="0" smtClean="0"/>
              <a:t>Información de fabricación</a:t>
            </a:r>
          </a:p>
        </p:txBody>
      </p:sp>
      <p:pic>
        <p:nvPicPr>
          <p:cNvPr id="6" name="il_fi" descr="Descripción: http://www.illustrationsof.com/royalty-free-partnership-clipart-illustration-91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3"/>
          <a:stretch/>
        </p:blipFill>
        <p:spPr bwMode="auto">
          <a:xfrm>
            <a:off x="6084168" y="3068960"/>
            <a:ext cx="2745368" cy="274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925143"/>
          </a:xfrm>
        </p:spPr>
        <p:txBody>
          <a:bodyPr/>
          <a:lstStyle/>
          <a:p>
            <a:r>
              <a:rPr lang="es-CL" sz="2800" dirty="0"/>
              <a:t>Difusión</a:t>
            </a:r>
          </a:p>
          <a:p>
            <a:pPr lvl="0"/>
            <a:r>
              <a:rPr lang="es-CL" sz="2800" dirty="0" smtClean="0"/>
              <a:t>e-</a:t>
            </a:r>
            <a:r>
              <a:rPr lang="es-CL" sz="2800" dirty="0" err="1" smtClean="0"/>
              <a:t>Recordation</a:t>
            </a:r>
            <a:r>
              <a:rPr lang="es-CL" sz="2800" dirty="0" smtClean="0"/>
              <a:t> (Registros Online)</a:t>
            </a:r>
          </a:p>
          <a:p>
            <a:pPr lvl="0"/>
            <a:r>
              <a:rPr lang="es-CL" sz="2800" dirty="0" smtClean="0"/>
              <a:t>e-</a:t>
            </a:r>
            <a:r>
              <a:rPr lang="es-CL" sz="2800" dirty="0" err="1" smtClean="0"/>
              <a:t>Allegations</a:t>
            </a:r>
            <a:r>
              <a:rPr lang="es-CL" sz="2800" dirty="0" smtClean="0"/>
              <a:t>   (Denuncias Online)</a:t>
            </a:r>
          </a:p>
          <a:p>
            <a:r>
              <a:rPr lang="es-CL" sz="2800" dirty="0" smtClean="0"/>
              <a:t>Adecuación de la normativa </a:t>
            </a:r>
          </a:p>
          <a:p>
            <a:pPr lvl="0"/>
            <a:r>
              <a:rPr lang="es-CL" sz="2800" dirty="0"/>
              <a:t>Denuncia de otros delitos</a:t>
            </a:r>
          </a:p>
          <a:p>
            <a:pPr lvl="0"/>
            <a:r>
              <a:rPr lang="es-CL" sz="2800" dirty="0" err="1" smtClean="0"/>
              <a:t>Brainstorming</a:t>
            </a:r>
            <a:endParaRPr lang="es-CL" sz="2800" dirty="0" smtClean="0"/>
          </a:p>
          <a:p>
            <a:endParaRPr lang="es-CL" dirty="0" smtClean="0"/>
          </a:p>
          <a:p>
            <a:pPr marL="0" lvl="0" indent="0">
              <a:buNone/>
            </a:pPr>
            <a:endParaRPr lang="es-C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21624"/>
            <a:ext cx="3856408" cy="276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4098" name="Picture 2" descr="http://iixwap.info/wp-content/uploads/2011/09/Seo-Companies-HTC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7638"/>
            <a:ext cx="4027586" cy="4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110</Words>
  <Application>Microsoft Office PowerPoint</Application>
  <PresentationFormat>Presentación en pantalla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INTRODUCCIÓN</vt:lpstr>
      <vt:lpstr>GLOBALIZACIÓN</vt:lpstr>
      <vt:lpstr>GLOBALIZACIÓN</vt:lpstr>
      <vt:lpstr>INFORMACIÓN</vt:lpstr>
      <vt:lpstr>CAPACITACIÓN</vt:lpstr>
      <vt:lpstr>CAPACITACIÓN</vt:lpstr>
      <vt:lpstr>RECOMENDACIONES</vt:lpstr>
      <vt:lpstr>PREGUNTAS</vt:lpstr>
      <vt:lpstr>GRACIAS POR SU ATENCIÓN</vt:lpstr>
    </vt:vector>
  </TitlesOfParts>
  <Company>demi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Pro_Sargent03</cp:lastModifiedBy>
  <cp:revision>37</cp:revision>
  <dcterms:created xsi:type="dcterms:W3CDTF">2010-09-21T23:22:01Z</dcterms:created>
  <dcterms:modified xsi:type="dcterms:W3CDTF">2012-05-18T20:21:13Z</dcterms:modified>
</cp:coreProperties>
</file>