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566" r:id="rId1"/>
  </p:sldMasterIdLst>
  <p:notesMasterIdLst>
    <p:notesMasterId r:id="rId20"/>
  </p:notesMasterIdLst>
  <p:handoutMasterIdLst>
    <p:handoutMasterId r:id="rId21"/>
  </p:handoutMasterIdLst>
  <p:sldIdLst>
    <p:sldId id="437" r:id="rId2"/>
    <p:sldId id="509" r:id="rId3"/>
    <p:sldId id="519" r:id="rId4"/>
    <p:sldId id="527" r:id="rId5"/>
    <p:sldId id="528" r:id="rId6"/>
    <p:sldId id="522" r:id="rId7"/>
    <p:sldId id="517" r:id="rId8"/>
    <p:sldId id="510" r:id="rId9"/>
    <p:sldId id="511" r:id="rId10"/>
    <p:sldId id="512" r:id="rId11"/>
    <p:sldId id="513" r:id="rId12"/>
    <p:sldId id="514" r:id="rId13"/>
    <p:sldId id="523" r:id="rId14"/>
    <p:sldId id="516" r:id="rId15"/>
    <p:sldId id="524" r:id="rId16"/>
    <p:sldId id="525" r:id="rId17"/>
    <p:sldId id="529" r:id="rId18"/>
    <p:sldId id="508" r:id="rId19"/>
  </p:sldIdLst>
  <p:sldSz cx="9144000" cy="6858000" type="screen4x3"/>
  <p:notesSz cx="7004050" cy="929005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F6F4AA"/>
    <a:srgbClr val="E709B7"/>
    <a:srgbClr val="000099"/>
    <a:srgbClr val="FF9900"/>
    <a:srgbClr val="FFFFCC"/>
    <a:srgbClr val="FFFFFF"/>
    <a:srgbClr val="FF2F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Estilo medio 1 - Énfasis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6" autoAdjust="0"/>
    <p:restoredTop sz="94660"/>
  </p:normalViewPr>
  <p:slideViewPr>
    <p:cSldViewPr>
      <p:cViewPr varScale="1">
        <p:scale>
          <a:sx n="104" d="100"/>
          <a:sy n="104" d="100"/>
        </p:scale>
        <p:origin x="78" y="192"/>
      </p:cViewPr>
      <p:guideLst>
        <p:guide orient="horz" pos="2160"/>
        <p:guide pos="2880"/>
      </p:guideLst>
    </p:cSldViewPr>
  </p:slideViewPr>
  <p:notesTextViewPr>
    <p:cViewPr>
      <p:scale>
        <a:sx n="100" d="100"/>
        <a:sy n="100" d="100"/>
      </p:scale>
      <p:origin x="0" y="0"/>
    </p:cViewPr>
  </p:notesTextViewPr>
  <p:sorterViewPr>
    <p:cViewPr>
      <p:scale>
        <a:sx n="81" d="100"/>
        <a:sy n="81" d="100"/>
      </p:scale>
      <p:origin x="0" y="18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pnazal\AppData\Local\Microsoft\Windows\Temporary%20Internet%20Files\Content.Outlook\1VCVP963\TPP%20%20para%20P.Nazal.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pnazal\AppData\Local\Microsoft\Windows\Temporary%20Internet%20Files\Content.Outlook\1VCVP963\TPP%20%20para%20P.Naz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gradFill>
              <a:gsLst>
                <a:gs pos="0">
                  <a:srgbClr val="03D4A8"/>
                </a:gs>
                <a:gs pos="25000">
                  <a:srgbClr val="21D6E0"/>
                </a:gs>
                <a:gs pos="75000">
                  <a:srgbClr val="0087E6"/>
                </a:gs>
                <a:gs pos="100000">
                  <a:srgbClr val="005CBF"/>
                </a:gs>
              </a:gsLst>
              <a:lin ang="5400000" scaled="0"/>
            </a:gradFill>
            <a:effectLst>
              <a:outerShdw blurRad="50800" dist="38100" dir="2700000" algn="tl" rotWithShape="0">
                <a:prstClr val="black">
                  <a:alpha val="40000"/>
                </a:prstClr>
              </a:outerShdw>
            </a:effectLst>
          </c:spPr>
          <c:invertIfNegative val="0"/>
          <c:dLbls>
            <c:spPr>
              <a:noFill/>
              <a:ln>
                <a:noFill/>
              </a:ln>
              <a:effectLst/>
            </c:spPr>
            <c:txPr>
              <a:bodyPr/>
              <a:lstStyle/>
              <a:p>
                <a:pPr>
                  <a:defRPr sz="1100"/>
                </a:pPr>
                <a:endParaRPr lang="es-CL"/>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'TPP-Mundo'!$C$2:$C$4</c:f>
              <c:strCache>
                <c:ptCount val="3"/>
                <c:pt idx="0">
                  <c:v>Participación de TPP en Inversiones Mundiales (2013)</c:v>
                </c:pt>
                <c:pt idx="1">
                  <c:v>Participación de TPP en Comercio Mundial (2013)</c:v>
                </c:pt>
                <c:pt idx="2">
                  <c:v>Participación de TPP en PIB Mundial (2014)</c:v>
                </c:pt>
              </c:strCache>
            </c:strRef>
          </c:cat>
          <c:val>
            <c:numRef>
              <c:f>'TPP-Mundo'!$D$2:$D$4</c:f>
              <c:numCache>
                <c:formatCode>0%</c:formatCode>
                <c:ptCount val="3"/>
                <c:pt idx="0">
                  <c:v>0.36</c:v>
                </c:pt>
                <c:pt idx="1">
                  <c:v>0.26</c:v>
                </c:pt>
                <c:pt idx="2">
                  <c:v>0.36281176732936099</c:v>
                </c:pt>
              </c:numCache>
            </c:numRef>
          </c:val>
        </c:ser>
        <c:dLbls>
          <c:showLegendKey val="0"/>
          <c:showVal val="0"/>
          <c:showCatName val="0"/>
          <c:showSerName val="0"/>
          <c:showPercent val="0"/>
          <c:showBubbleSize val="0"/>
        </c:dLbls>
        <c:gapWidth val="75"/>
        <c:overlap val="40"/>
        <c:axId val="172301216"/>
        <c:axId val="172301776"/>
      </c:barChart>
      <c:catAx>
        <c:axId val="172301216"/>
        <c:scaling>
          <c:orientation val="minMax"/>
        </c:scaling>
        <c:delete val="0"/>
        <c:axPos val="b"/>
        <c:numFmt formatCode="General" sourceLinked="0"/>
        <c:majorTickMark val="none"/>
        <c:minorTickMark val="none"/>
        <c:tickLblPos val="nextTo"/>
        <c:txPr>
          <a:bodyPr/>
          <a:lstStyle/>
          <a:p>
            <a:pPr>
              <a:defRPr sz="1050"/>
            </a:pPr>
            <a:endParaRPr lang="es-CL"/>
          </a:p>
        </c:txPr>
        <c:crossAx val="172301776"/>
        <c:crosses val="autoZero"/>
        <c:auto val="1"/>
        <c:lblAlgn val="ctr"/>
        <c:lblOffset val="100"/>
        <c:noMultiLvlLbl val="0"/>
      </c:catAx>
      <c:valAx>
        <c:axId val="172301776"/>
        <c:scaling>
          <c:orientation val="minMax"/>
        </c:scaling>
        <c:delete val="0"/>
        <c:axPos val="l"/>
        <c:numFmt formatCode="0%" sourceLinked="0"/>
        <c:majorTickMark val="none"/>
        <c:minorTickMark val="none"/>
        <c:tickLblPos val="nextTo"/>
        <c:crossAx val="172301216"/>
        <c:crosses val="autoZero"/>
        <c:crossBetween val="between"/>
      </c:valAx>
    </c:plotArea>
    <c:plotVisOnly val="1"/>
    <c:dispBlanksAs val="gap"/>
    <c:showDLblsOverMax val="0"/>
  </c:chart>
  <c:spPr>
    <a:solidFill>
      <a:sysClr val="window" lastClr="FFFFFF"/>
    </a:solidFill>
    <a:ln>
      <a:noFill/>
    </a:ln>
  </c:spPr>
  <c:txPr>
    <a:bodyPr/>
    <a:lstStyle/>
    <a:p>
      <a:pPr>
        <a:defRPr b="1">
          <a:solidFill>
            <a:schemeClr val="tx1">
              <a:lumMod val="75000"/>
              <a:lumOff val="25000"/>
            </a:schemeClr>
          </a:solidFill>
        </a:defRPr>
      </a:pPr>
      <a:endParaRPr lang="es-C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3802868923009001E-2"/>
          <c:y val="4.3992146421258399E-2"/>
          <c:w val="0.91497184725149305"/>
          <c:h val="0.75209809922303505"/>
        </c:manualLayout>
      </c:layout>
      <c:barChart>
        <c:barDir val="col"/>
        <c:grouping val="clustered"/>
        <c:varyColors val="0"/>
        <c:ser>
          <c:idx val="0"/>
          <c:order val="0"/>
          <c:spPr>
            <a:gradFill>
              <a:gsLst>
                <a:gs pos="0">
                  <a:schemeClr val="accent1"/>
                </a:gs>
                <a:gs pos="25000">
                  <a:srgbClr val="21D6E0"/>
                </a:gs>
                <a:gs pos="75000">
                  <a:srgbClr val="0087E6"/>
                </a:gs>
                <a:gs pos="100000">
                  <a:srgbClr val="005CBF"/>
                </a:gs>
              </a:gsLst>
              <a:lin ang="5400000" scaled="0"/>
            </a:gradFill>
            <a:effectLst>
              <a:outerShdw blurRad="50800" dist="38100" dir="2700000" algn="tl" rotWithShape="0">
                <a:prstClr val="black">
                  <a:alpha val="40000"/>
                </a:prstClr>
              </a:outerShdw>
            </a:effectLst>
          </c:spPr>
          <c:invertIfNegative val="0"/>
          <c:dLbls>
            <c:spPr>
              <a:noFill/>
              <a:ln>
                <a:noFill/>
              </a:ln>
              <a:effectLst/>
            </c:sp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'TPP-Chile'!$F$4:$F$8</c:f>
              <c:strCache>
                <c:ptCount val="5"/>
                <c:pt idx="0">
                  <c:v>Participación de TPP en las Inversiones Chilenas en el Exterior</c:v>
                </c:pt>
                <c:pt idx="1">
                  <c:v>Participación de TPP en las Inversión Extranjera en Chile</c:v>
                </c:pt>
                <c:pt idx="2">
                  <c:v>Participación de TPP en las Exportaciones chilenas</c:v>
                </c:pt>
                <c:pt idx="3">
                  <c:v>Participación de TPP en las Importaciones chilenas</c:v>
                </c:pt>
                <c:pt idx="4">
                  <c:v>Participación de TPP en el Intercambio Comercial chileno</c:v>
                </c:pt>
              </c:strCache>
            </c:strRef>
          </c:cat>
          <c:val>
            <c:numRef>
              <c:f>'TPP-Chile'!$G$4:$G$8</c:f>
              <c:numCache>
                <c:formatCode>0%</c:formatCode>
                <c:ptCount val="5"/>
                <c:pt idx="0">
                  <c:v>0.272631244743537</c:v>
                </c:pt>
                <c:pt idx="1">
                  <c:v>0.58716647040724002</c:v>
                </c:pt>
                <c:pt idx="2">
                  <c:v>0.30147437536801902</c:v>
                </c:pt>
                <c:pt idx="3">
                  <c:v>0.31803196654731902</c:v>
                </c:pt>
                <c:pt idx="4">
                  <c:v>0.309556284406447</c:v>
                </c:pt>
              </c:numCache>
            </c:numRef>
          </c:val>
        </c:ser>
        <c:dLbls>
          <c:showLegendKey val="0"/>
          <c:showVal val="0"/>
          <c:showCatName val="0"/>
          <c:showSerName val="0"/>
          <c:showPercent val="0"/>
          <c:showBubbleSize val="0"/>
        </c:dLbls>
        <c:gapWidth val="75"/>
        <c:overlap val="40"/>
        <c:axId val="172304016"/>
        <c:axId val="172304576"/>
      </c:barChart>
      <c:catAx>
        <c:axId val="172304016"/>
        <c:scaling>
          <c:orientation val="minMax"/>
        </c:scaling>
        <c:delete val="0"/>
        <c:axPos val="b"/>
        <c:numFmt formatCode="General" sourceLinked="0"/>
        <c:majorTickMark val="none"/>
        <c:minorTickMark val="none"/>
        <c:tickLblPos val="nextTo"/>
        <c:txPr>
          <a:bodyPr/>
          <a:lstStyle/>
          <a:p>
            <a:pPr>
              <a:defRPr sz="900" baseline="0"/>
            </a:pPr>
            <a:endParaRPr lang="es-CL"/>
          </a:p>
        </c:txPr>
        <c:crossAx val="172304576"/>
        <c:crosses val="autoZero"/>
        <c:auto val="1"/>
        <c:lblAlgn val="ctr"/>
        <c:lblOffset val="100"/>
        <c:noMultiLvlLbl val="0"/>
      </c:catAx>
      <c:valAx>
        <c:axId val="172304576"/>
        <c:scaling>
          <c:orientation val="minMax"/>
        </c:scaling>
        <c:delete val="0"/>
        <c:axPos val="l"/>
        <c:numFmt formatCode="0%" sourceLinked="0"/>
        <c:majorTickMark val="none"/>
        <c:minorTickMark val="none"/>
        <c:tickLblPos val="nextTo"/>
        <c:crossAx val="172304016"/>
        <c:crosses val="autoZero"/>
        <c:crossBetween val="between"/>
      </c:valAx>
    </c:plotArea>
    <c:plotVisOnly val="1"/>
    <c:dispBlanksAs val="gap"/>
    <c:showDLblsOverMax val="0"/>
  </c:chart>
  <c:spPr>
    <a:solidFill>
      <a:sysClr val="window" lastClr="FFFFFF"/>
    </a:solidFill>
    <a:ln>
      <a:noFill/>
    </a:ln>
  </c:spPr>
  <c:txPr>
    <a:bodyPr/>
    <a:lstStyle/>
    <a:p>
      <a:pPr>
        <a:defRPr sz="1050">
          <a:solidFill>
            <a:sysClr val="windowText" lastClr="000000"/>
          </a:solidFill>
        </a:defRPr>
      </a:pPr>
      <a:endParaRPr lang="es-CL"/>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5723" cy="464820"/>
          </a:xfrm>
          <a:prstGeom prst="rect">
            <a:avLst/>
          </a:prstGeom>
        </p:spPr>
        <p:txBody>
          <a:bodyPr vert="horz" lIns="91367" tIns="45683" rIns="91367" bIns="45683" rtlCol="0"/>
          <a:lstStyle>
            <a:lvl1pPr algn="l" eaLnBrk="1" hangingPunct="1">
              <a:defRPr sz="1200">
                <a:latin typeface="Arial" charset="0"/>
              </a:defRPr>
            </a:lvl1pPr>
          </a:lstStyle>
          <a:p>
            <a:pPr>
              <a:defRPr/>
            </a:pPr>
            <a:endParaRPr lang="es-ES"/>
          </a:p>
        </p:txBody>
      </p:sp>
      <p:sp>
        <p:nvSpPr>
          <p:cNvPr id="3" name="2 Marcador de fecha"/>
          <p:cNvSpPr>
            <a:spLocks noGrp="1"/>
          </p:cNvSpPr>
          <p:nvPr>
            <p:ph type="dt" sz="quarter" idx="1"/>
          </p:nvPr>
        </p:nvSpPr>
        <p:spPr>
          <a:xfrm>
            <a:off x="3966742" y="0"/>
            <a:ext cx="3035723" cy="464820"/>
          </a:xfrm>
          <a:prstGeom prst="rect">
            <a:avLst/>
          </a:prstGeom>
        </p:spPr>
        <p:txBody>
          <a:bodyPr vert="horz" lIns="91367" tIns="45683" rIns="91367" bIns="45683" rtlCol="0"/>
          <a:lstStyle>
            <a:lvl1pPr algn="r" eaLnBrk="1" hangingPunct="1">
              <a:defRPr sz="1200">
                <a:latin typeface="Arial" charset="0"/>
              </a:defRPr>
            </a:lvl1pPr>
          </a:lstStyle>
          <a:p>
            <a:pPr>
              <a:defRPr/>
            </a:pPr>
            <a:fld id="{6B398CAE-A457-47B1-9884-A8B51F288C62}" type="datetimeFigureOut">
              <a:rPr lang="es-ES"/>
              <a:pPr>
                <a:defRPr/>
              </a:pPr>
              <a:t>16/12/2015</a:t>
            </a:fld>
            <a:endParaRPr lang="es-ES"/>
          </a:p>
        </p:txBody>
      </p:sp>
      <p:sp>
        <p:nvSpPr>
          <p:cNvPr id="4" name="3 Marcador de pie de página"/>
          <p:cNvSpPr>
            <a:spLocks noGrp="1"/>
          </p:cNvSpPr>
          <p:nvPr>
            <p:ph type="ftr" sz="quarter" idx="2"/>
          </p:nvPr>
        </p:nvSpPr>
        <p:spPr>
          <a:xfrm>
            <a:off x="0" y="8823644"/>
            <a:ext cx="3035723" cy="464820"/>
          </a:xfrm>
          <a:prstGeom prst="rect">
            <a:avLst/>
          </a:prstGeom>
        </p:spPr>
        <p:txBody>
          <a:bodyPr vert="horz" lIns="91367" tIns="45683" rIns="91367" bIns="45683" rtlCol="0" anchor="b"/>
          <a:lstStyle>
            <a:lvl1pPr algn="l" eaLnBrk="1" hangingPunct="1">
              <a:defRPr sz="1200">
                <a:latin typeface="Arial" charset="0"/>
              </a:defRPr>
            </a:lvl1pPr>
          </a:lstStyle>
          <a:p>
            <a:pPr>
              <a:defRPr/>
            </a:pPr>
            <a:endParaRPr lang="es-ES"/>
          </a:p>
        </p:txBody>
      </p:sp>
      <p:sp>
        <p:nvSpPr>
          <p:cNvPr id="5" name="4 Marcador de número de diapositiva"/>
          <p:cNvSpPr>
            <a:spLocks noGrp="1"/>
          </p:cNvSpPr>
          <p:nvPr>
            <p:ph type="sldNum" sz="quarter" idx="3"/>
          </p:nvPr>
        </p:nvSpPr>
        <p:spPr>
          <a:xfrm>
            <a:off x="3966742" y="8823644"/>
            <a:ext cx="3035723" cy="464820"/>
          </a:xfrm>
          <a:prstGeom prst="rect">
            <a:avLst/>
          </a:prstGeom>
        </p:spPr>
        <p:txBody>
          <a:bodyPr vert="horz" wrap="square" lIns="91367" tIns="45683" rIns="91367" bIns="45683" numCol="1" anchor="b" anchorCtr="0" compatLnSpc="1">
            <a:prstTxWarp prst="textNoShape">
              <a:avLst/>
            </a:prstTxWarp>
          </a:bodyPr>
          <a:lstStyle>
            <a:lvl1pPr algn="r" eaLnBrk="1" hangingPunct="1">
              <a:defRPr sz="1200"/>
            </a:lvl1pPr>
          </a:lstStyle>
          <a:p>
            <a:pPr>
              <a:defRPr/>
            </a:pPr>
            <a:fld id="{71DD8F3A-81F1-4D39-82D6-758F135B76C6}" type="slidenum">
              <a:rPr lang="es-ES" altLang="es-CL"/>
              <a:pPr>
                <a:defRPr/>
              </a:pPr>
              <a:t>‹Nº›</a:t>
            </a:fld>
            <a:endParaRPr lang="es-ES" altLang="es-CL"/>
          </a:p>
        </p:txBody>
      </p:sp>
    </p:spTree>
    <p:extLst>
      <p:ext uri="{BB962C8B-B14F-4D97-AF65-F5344CB8AC3E}">
        <p14:creationId xmlns:p14="http://schemas.microsoft.com/office/powerpoint/2010/main" val="27603011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5723" cy="464820"/>
          </a:xfrm>
          <a:prstGeom prst="rect">
            <a:avLst/>
          </a:prstGeom>
        </p:spPr>
        <p:txBody>
          <a:bodyPr vert="horz" lIns="93102" tIns="46552" rIns="93102" bIns="46552" rtlCol="0"/>
          <a:lstStyle>
            <a:lvl1pPr algn="l" eaLnBrk="1" hangingPunct="1">
              <a:defRPr sz="1200">
                <a:latin typeface="Arial" charset="0"/>
              </a:defRPr>
            </a:lvl1pPr>
          </a:lstStyle>
          <a:p>
            <a:pPr>
              <a:defRPr/>
            </a:pPr>
            <a:endParaRPr lang="es-ES"/>
          </a:p>
        </p:txBody>
      </p:sp>
      <p:sp>
        <p:nvSpPr>
          <p:cNvPr id="3" name="2 Marcador de fecha"/>
          <p:cNvSpPr>
            <a:spLocks noGrp="1"/>
          </p:cNvSpPr>
          <p:nvPr>
            <p:ph type="dt" idx="1"/>
          </p:nvPr>
        </p:nvSpPr>
        <p:spPr>
          <a:xfrm>
            <a:off x="3966742" y="0"/>
            <a:ext cx="3035723" cy="464820"/>
          </a:xfrm>
          <a:prstGeom prst="rect">
            <a:avLst/>
          </a:prstGeom>
        </p:spPr>
        <p:txBody>
          <a:bodyPr vert="horz" lIns="93102" tIns="46552" rIns="93102" bIns="46552" rtlCol="0"/>
          <a:lstStyle>
            <a:lvl1pPr algn="r" eaLnBrk="1" hangingPunct="1">
              <a:defRPr sz="1200">
                <a:latin typeface="Arial" charset="0"/>
              </a:defRPr>
            </a:lvl1pPr>
          </a:lstStyle>
          <a:p>
            <a:pPr>
              <a:defRPr/>
            </a:pPr>
            <a:fld id="{A40C08E6-0AF7-4750-ABF8-4C1C9A10BB09}" type="datetimeFigureOut">
              <a:rPr lang="es-ES"/>
              <a:pPr>
                <a:defRPr/>
              </a:pPr>
              <a:t>16/12/2015</a:t>
            </a:fld>
            <a:endParaRPr lang="es-ES"/>
          </a:p>
        </p:txBody>
      </p:sp>
      <p:sp>
        <p:nvSpPr>
          <p:cNvPr id="4" name="3 Marcador de imagen de diapositiva"/>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3102" tIns="46552" rIns="93102" bIns="46552" rtlCol="0" anchor="ctr"/>
          <a:lstStyle/>
          <a:p>
            <a:pPr lvl="0"/>
            <a:endParaRPr lang="es-ES" noProof="0" smtClean="0"/>
          </a:p>
        </p:txBody>
      </p:sp>
      <p:sp>
        <p:nvSpPr>
          <p:cNvPr id="5" name="4 Marcador de notas"/>
          <p:cNvSpPr>
            <a:spLocks noGrp="1"/>
          </p:cNvSpPr>
          <p:nvPr>
            <p:ph type="body" sz="quarter" idx="3"/>
          </p:nvPr>
        </p:nvSpPr>
        <p:spPr>
          <a:xfrm>
            <a:off x="701040" y="4413409"/>
            <a:ext cx="5601971" cy="4180206"/>
          </a:xfrm>
          <a:prstGeom prst="rect">
            <a:avLst/>
          </a:prstGeom>
        </p:spPr>
        <p:txBody>
          <a:bodyPr vert="horz" lIns="93102" tIns="46552" rIns="93102" bIns="46552"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823644"/>
            <a:ext cx="3035723" cy="464820"/>
          </a:xfrm>
          <a:prstGeom prst="rect">
            <a:avLst/>
          </a:prstGeom>
        </p:spPr>
        <p:txBody>
          <a:bodyPr vert="horz" lIns="93102" tIns="46552" rIns="93102" bIns="46552" rtlCol="0" anchor="b"/>
          <a:lstStyle>
            <a:lvl1pPr algn="l" eaLnBrk="1" hangingPunct="1">
              <a:defRPr sz="1200">
                <a:latin typeface="Arial" charset="0"/>
              </a:defRPr>
            </a:lvl1pPr>
          </a:lstStyle>
          <a:p>
            <a:pPr>
              <a:defRPr/>
            </a:pPr>
            <a:endParaRPr lang="es-ES"/>
          </a:p>
        </p:txBody>
      </p:sp>
      <p:sp>
        <p:nvSpPr>
          <p:cNvPr id="7" name="6 Marcador de número de diapositiva"/>
          <p:cNvSpPr>
            <a:spLocks noGrp="1"/>
          </p:cNvSpPr>
          <p:nvPr>
            <p:ph type="sldNum" sz="quarter" idx="5"/>
          </p:nvPr>
        </p:nvSpPr>
        <p:spPr>
          <a:xfrm>
            <a:off x="3966742" y="8823644"/>
            <a:ext cx="3035723" cy="464820"/>
          </a:xfrm>
          <a:prstGeom prst="rect">
            <a:avLst/>
          </a:prstGeom>
        </p:spPr>
        <p:txBody>
          <a:bodyPr vert="horz" wrap="square" lIns="93102" tIns="46552" rIns="93102" bIns="46552" numCol="1" anchor="b" anchorCtr="0" compatLnSpc="1">
            <a:prstTxWarp prst="textNoShape">
              <a:avLst/>
            </a:prstTxWarp>
          </a:bodyPr>
          <a:lstStyle>
            <a:lvl1pPr algn="r" eaLnBrk="1" hangingPunct="1">
              <a:defRPr sz="1200"/>
            </a:lvl1pPr>
          </a:lstStyle>
          <a:p>
            <a:pPr>
              <a:defRPr/>
            </a:pPr>
            <a:fld id="{1384A916-F80A-4FC5-B7ED-9C47CB665E3C}" type="slidenum">
              <a:rPr lang="es-ES" altLang="es-CL"/>
              <a:pPr>
                <a:defRPr/>
              </a:pPr>
              <a:t>‹Nº›</a:t>
            </a:fld>
            <a:endParaRPr lang="es-ES" altLang="es-CL"/>
          </a:p>
        </p:txBody>
      </p:sp>
    </p:spTree>
    <p:extLst>
      <p:ext uri="{BB962C8B-B14F-4D97-AF65-F5344CB8AC3E}">
        <p14:creationId xmlns:p14="http://schemas.microsoft.com/office/powerpoint/2010/main" val="2599151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L" altLang="es-CL" smtClean="0"/>
          </a:p>
        </p:txBody>
      </p:sp>
      <p:sp>
        <p:nvSpPr>
          <p:cNvPr id="225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356" indent="-285521">
              <a:defRPr>
                <a:solidFill>
                  <a:schemeClr val="tx1"/>
                </a:solidFill>
                <a:latin typeface="Arial" panose="020B0604020202020204" pitchFamily="34" charset="0"/>
              </a:defRPr>
            </a:lvl2pPr>
            <a:lvl3pPr marL="1142086" indent="-228417">
              <a:defRPr>
                <a:solidFill>
                  <a:schemeClr val="tx1"/>
                </a:solidFill>
                <a:latin typeface="Arial" panose="020B0604020202020204" pitchFamily="34" charset="0"/>
              </a:defRPr>
            </a:lvl3pPr>
            <a:lvl4pPr marL="1598920" indent="-228417">
              <a:defRPr>
                <a:solidFill>
                  <a:schemeClr val="tx1"/>
                </a:solidFill>
                <a:latin typeface="Arial" panose="020B0604020202020204" pitchFamily="34" charset="0"/>
              </a:defRPr>
            </a:lvl4pPr>
            <a:lvl5pPr marL="2055754" indent="-228417">
              <a:defRPr>
                <a:solidFill>
                  <a:schemeClr val="tx1"/>
                </a:solidFill>
                <a:latin typeface="Arial" panose="020B0604020202020204" pitchFamily="34" charset="0"/>
              </a:defRPr>
            </a:lvl5pPr>
            <a:lvl6pPr marL="2512588" indent="-228417" eaLnBrk="0" fontAlgn="base" hangingPunct="0">
              <a:spcBef>
                <a:spcPct val="0"/>
              </a:spcBef>
              <a:spcAft>
                <a:spcPct val="0"/>
              </a:spcAft>
              <a:defRPr>
                <a:solidFill>
                  <a:schemeClr val="tx1"/>
                </a:solidFill>
                <a:latin typeface="Arial" panose="020B0604020202020204" pitchFamily="34" charset="0"/>
              </a:defRPr>
            </a:lvl6pPr>
            <a:lvl7pPr marL="2969423" indent="-228417" eaLnBrk="0" fontAlgn="base" hangingPunct="0">
              <a:spcBef>
                <a:spcPct val="0"/>
              </a:spcBef>
              <a:spcAft>
                <a:spcPct val="0"/>
              </a:spcAft>
              <a:defRPr>
                <a:solidFill>
                  <a:schemeClr val="tx1"/>
                </a:solidFill>
                <a:latin typeface="Arial" panose="020B0604020202020204" pitchFamily="34" charset="0"/>
              </a:defRPr>
            </a:lvl7pPr>
            <a:lvl8pPr marL="3426257" indent="-228417" eaLnBrk="0" fontAlgn="base" hangingPunct="0">
              <a:spcBef>
                <a:spcPct val="0"/>
              </a:spcBef>
              <a:spcAft>
                <a:spcPct val="0"/>
              </a:spcAft>
              <a:defRPr>
                <a:solidFill>
                  <a:schemeClr val="tx1"/>
                </a:solidFill>
                <a:latin typeface="Arial" panose="020B0604020202020204" pitchFamily="34" charset="0"/>
              </a:defRPr>
            </a:lvl8pPr>
            <a:lvl9pPr marL="3883091" indent="-228417" eaLnBrk="0" fontAlgn="base" hangingPunct="0">
              <a:spcBef>
                <a:spcPct val="0"/>
              </a:spcBef>
              <a:spcAft>
                <a:spcPct val="0"/>
              </a:spcAft>
              <a:defRPr>
                <a:solidFill>
                  <a:schemeClr val="tx1"/>
                </a:solidFill>
                <a:latin typeface="Arial" panose="020B0604020202020204" pitchFamily="34" charset="0"/>
              </a:defRPr>
            </a:lvl9pPr>
          </a:lstStyle>
          <a:p>
            <a:fld id="{338B4271-3909-427B-8DDC-4E07C1DA2D1D}" type="slidenum">
              <a:rPr lang="es-CL" altLang="es-CL" smtClean="0"/>
              <a:pPr/>
              <a:t>1</a:t>
            </a:fld>
            <a:endParaRPr lang="es-CL" altLang="es-CL" smtClean="0"/>
          </a:p>
        </p:txBody>
      </p:sp>
    </p:spTree>
    <p:extLst>
      <p:ext uri="{BB962C8B-B14F-4D97-AF65-F5344CB8AC3E}">
        <p14:creationId xmlns:p14="http://schemas.microsoft.com/office/powerpoint/2010/main" val="688351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6179034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1924031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35287109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805754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7257578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6846245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3356057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CL" altLang="es-CL" smtClean="0"/>
          </a:p>
        </p:txBody>
      </p:sp>
      <p:sp>
        <p:nvSpPr>
          <p:cNvPr id="2253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356" indent="-285521">
              <a:defRPr>
                <a:solidFill>
                  <a:schemeClr val="tx1"/>
                </a:solidFill>
                <a:latin typeface="Arial" panose="020B0604020202020204" pitchFamily="34" charset="0"/>
              </a:defRPr>
            </a:lvl2pPr>
            <a:lvl3pPr marL="1142086" indent="-228417">
              <a:defRPr>
                <a:solidFill>
                  <a:schemeClr val="tx1"/>
                </a:solidFill>
                <a:latin typeface="Arial" panose="020B0604020202020204" pitchFamily="34" charset="0"/>
              </a:defRPr>
            </a:lvl3pPr>
            <a:lvl4pPr marL="1598920" indent="-228417">
              <a:defRPr>
                <a:solidFill>
                  <a:schemeClr val="tx1"/>
                </a:solidFill>
                <a:latin typeface="Arial" panose="020B0604020202020204" pitchFamily="34" charset="0"/>
              </a:defRPr>
            </a:lvl4pPr>
            <a:lvl5pPr marL="2055754" indent="-228417">
              <a:defRPr>
                <a:solidFill>
                  <a:schemeClr val="tx1"/>
                </a:solidFill>
                <a:latin typeface="Arial" panose="020B0604020202020204" pitchFamily="34" charset="0"/>
              </a:defRPr>
            </a:lvl5pPr>
            <a:lvl6pPr marL="2512588" indent="-228417" eaLnBrk="0" fontAlgn="base" hangingPunct="0">
              <a:spcBef>
                <a:spcPct val="0"/>
              </a:spcBef>
              <a:spcAft>
                <a:spcPct val="0"/>
              </a:spcAft>
              <a:defRPr>
                <a:solidFill>
                  <a:schemeClr val="tx1"/>
                </a:solidFill>
                <a:latin typeface="Arial" panose="020B0604020202020204" pitchFamily="34" charset="0"/>
              </a:defRPr>
            </a:lvl6pPr>
            <a:lvl7pPr marL="2969423" indent="-228417" eaLnBrk="0" fontAlgn="base" hangingPunct="0">
              <a:spcBef>
                <a:spcPct val="0"/>
              </a:spcBef>
              <a:spcAft>
                <a:spcPct val="0"/>
              </a:spcAft>
              <a:defRPr>
                <a:solidFill>
                  <a:schemeClr val="tx1"/>
                </a:solidFill>
                <a:latin typeface="Arial" panose="020B0604020202020204" pitchFamily="34" charset="0"/>
              </a:defRPr>
            </a:lvl7pPr>
            <a:lvl8pPr marL="3426257" indent="-228417" eaLnBrk="0" fontAlgn="base" hangingPunct="0">
              <a:spcBef>
                <a:spcPct val="0"/>
              </a:spcBef>
              <a:spcAft>
                <a:spcPct val="0"/>
              </a:spcAft>
              <a:defRPr>
                <a:solidFill>
                  <a:schemeClr val="tx1"/>
                </a:solidFill>
                <a:latin typeface="Arial" panose="020B0604020202020204" pitchFamily="34" charset="0"/>
              </a:defRPr>
            </a:lvl8pPr>
            <a:lvl9pPr marL="3883091" indent="-228417" eaLnBrk="0" fontAlgn="base" hangingPunct="0">
              <a:spcBef>
                <a:spcPct val="0"/>
              </a:spcBef>
              <a:spcAft>
                <a:spcPct val="0"/>
              </a:spcAft>
              <a:defRPr>
                <a:solidFill>
                  <a:schemeClr val="tx1"/>
                </a:solidFill>
                <a:latin typeface="Arial" panose="020B0604020202020204" pitchFamily="34" charset="0"/>
              </a:defRPr>
            </a:lvl9pPr>
          </a:lstStyle>
          <a:p>
            <a:fld id="{338B4271-3909-427B-8DDC-4E07C1DA2D1D}" type="slidenum">
              <a:rPr lang="es-CL" altLang="es-CL" smtClean="0"/>
              <a:pPr/>
              <a:t>18</a:t>
            </a:fld>
            <a:endParaRPr lang="es-CL" altLang="es-CL" smtClean="0"/>
          </a:p>
        </p:txBody>
      </p:sp>
    </p:spTree>
    <p:extLst>
      <p:ext uri="{BB962C8B-B14F-4D97-AF65-F5344CB8AC3E}">
        <p14:creationId xmlns:p14="http://schemas.microsoft.com/office/powerpoint/2010/main" val="3784282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585115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915199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6083" name="2 Marcador de notas"/>
          <p:cNvSpPr>
            <a:spLocks noGrp="1"/>
          </p:cNvSpPr>
          <p:nvPr>
            <p:ph type="body" idx="1"/>
          </p:nvPr>
        </p:nvSpPr>
        <p:spPr bwMode="auto">
          <a:noFill/>
        </p:spPr>
        <p:txBody>
          <a:bodyPr/>
          <a:lstStyle/>
          <a:p>
            <a:endParaRPr lang="es-MX" smtClean="0">
              <a:ea typeface="ヒラギノ角ゴ Pro W3"/>
              <a:cs typeface="ヒラギノ角ゴ Pro W3"/>
            </a:endParaRPr>
          </a:p>
        </p:txBody>
      </p:sp>
      <p:sp>
        <p:nvSpPr>
          <p:cNvPr id="46084" name="3 Marcador de número de diapositiva"/>
          <p:cNvSpPr>
            <a:spLocks noGrp="1"/>
          </p:cNvSpPr>
          <p:nvPr>
            <p:ph type="sldNum" sz="quarter" idx="5"/>
          </p:nvPr>
        </p:nvSpPr>
        <p:spPr bwMode="auto">
          <a:noFill/>
          <a:ln>
            <a:miter lim="800000"/>
            <a:headEnd/>
            <a:tailEnd/>
          </a:ln>
        </p:spPr>
        <p:txBody>
          <a:bodyPr/>
          <a:lstStyle/>
          <a:p>
            <a:fld id="{43BED1E9-6982-4DA9-BE53-480C7FC42E2E}" type="slidenum">
              <a:rPr lang="en-US" smtClean="0">
                <a:solidFill>
                  <a:prstClr val="black"/>
                </a:solidFill>
                <a:ea typeface="ヒラギノ角ゴ Pro W3"/>
                <a:cs typeface="ヒラギノ角ゴ Pro W3"/>
              </a:rPr>
              <a:pPr/>
              <a:t>4</a:t>
            </a:fld>
            <a:endParaRPr lang="en-US" smtClean="0">
              <a:solidFill>
                <a:prstClr val="black"/>
              </a:solidFill>
              <a:ea typeface="ヒラギノ角ゴ Pro W3"/>
              <a:cs typeface="ヒラギノ角ゴ Pro W3"/>
            </a:endParaRPr>
          </a:p>
        </p:txBody>
      </p:sp>
    </p:spTree>
    <p:extLst>
      <p:ext uri="{BB962C8B-B14F-4D97-AF65-F5344CB8AC3E}">
        <p14:creationId xmlns:p14="http://schemas.microsoft.com/office/powerpoint/2010/main" val="16937667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1918947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34856225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3979088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546277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Marcador de imagen de diapositiva 1"/>
          <p:cNvSpPr>
            <a:spLocks noGrp="1" noRot="1" noChangeAspect="1" noTextEdit="1"/>
          </p:cNvSpPr>
          <p:nvPr>
            <p:ph type="sldImg"/>
          </p:nvPr>
        </p:nvSpPr>
        <p:spPr bwMode="auto">
          <a:xfrm>
            <a:off x="1116013" y="696913"/>
            <a:ext cx="4645025" cy="34829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Marcador de notas 2"/>
          <p:cNvSpPr>
            <a:spLocks noGrp="1"/>
          </p:cNvSpPr>
          <p:nvPr>
            <p:ph type="body" idx="1"/>
          </p:nvPr>
        </p:nvSpPr>
        <p:spPr/>
        <p:txBody>
          <a:bodyPr>
            <a:normAutofit fontScale="70000" lnSpcReduction="20000"/>
          </a:bodyPr>
          <a:lstStyle/>
          <a:p>
            <a:pPr eaLnBrk="1" fontAlgn="auto" hangingPunct="1">
              <a:spcBef>
                <a:spcPct val="0"/>
              </a:spcBef>
              <a:spcAft>
                <a:spcPts val="0"/>
              </a:spcAft>
              <a:defRPr/>
            </a:pPr>
            <a:r>
              <a:rPr lang="en-US" altLang="es-CL" b="1" dirty="0" smtClean="0">
                <a:solidFill>
                  <a:srgbClr val="7F7F7F"/>
                </a:solidFill>
                <a:latin typeface="gobCL" charset="0"/>
                <a:sym typeface="Raleway Light" charset="0"/>
              </a:rPr>
              <a:t>LA INTEGRACIÓN INTERNACIONAL ES UN PROCESO</a:t>
            </a:r>
          </a:p>
          <a:p>
            <a:pPr marL="0" lvl="1" eaLnBrk="1" fontAlgn="auto" hangingPunct="1">
              <a:spcBef>
                <a:spcPct val="0"/>
              </a:spcBef>
              <a:spcAft>
                <a:spcPts val="0"/>
              </a:spcAft>
              <a:defRPr/>
            </a:pPr>
            <a:r>
              <a:rPr lang="es-CL" sz="2000" b="1" dirty="0">
                <a:solidFill>
                  <a:schemeClr val="bg1">
                    <a:lumMod val="50000"/>
                  </a:schemeClr>
                </a:solidFill>
              </a:rPr>
              <a:t>1974 Creación Estatuto de Inversión Extranjera (DL 600)</a:t>
            </a:r>
            <a:r>
              <a:rPr lang="es-CL" sz="2000" dirty="0">
                <a:solidFill>
                  <a:schemeClr val="bg1">
                    <a:lumMod val="50000"/>
                  </a:schemeClr>
                </a:solidFill>
              </a:rPr>
              <a:t>:  mecanismo de transferencia de capitales hacia Chile. Bajo este régimen voluntario, los inversionistas extranjeros que ingresen capitales, bienes físicos u otras formas de inversión, solicitan suscribir un contrato de inversión extranjera con el Estado de Chile.</a:t>
            </a:r>
          </a:p>
          <a:p>
            <a:pPr marL="0" lvl="1" eaLnBrk="1" fontAlgn="auto" hangingPunct="1">
              <a:spcBef>
                <a:spcPct val="0"/>
              </a:spcBef>
              <a:spcAft>
                <a:spcPts val="0"/>
              </a:spcAft>
              <a:defRPr/>
            </a:pPr>
            <a:endParaRPr lang="es-CL" sz="2000" dirty="0">
              <a:solidFill>
                <a:schemeClr val="bg1">
                  <a:lumMod val="50000"/>
                </a:schemeClr>
              </a:solidFill>
            </a:endParaRPr>
          </a:p>
          <a:p>
            <a:pPr marL="0" lvl="1" eaLnBrk="1" fontAlgn="auto" hangingPunct="1">
              <a:spcBef>
                <a:spcPct val="0"/>
              </a:spcBef>
              <a:spcAft>
                <a:spcPts val="0"/>
              </a:spcAft>
              <a:defRPr/>
            </a:pPr>
            <a:r>
              <a:rPr lang="es-CL" sz="2000" b="1" dirty="0">
                <a:solidFill>
                  <a:schemeClr val="bg1">
                    <a:lumMod val="50000"/>
                  </a:schemeClr>
                </a:solidFill>
              </a:rPr>
              <a:t>Derogación restricciones para-arancelarias: </a:t>
            </a:r>
            <a:r>
              <a:rPr lang="es-CL" sz="1600" dirty="0">
                <a:solidFill>
                  <a:schemeClr val="bg1">
                    <a:lumMod val="50000"/>
                  </a:schemeClr>
                </a:solidFill>
              </a:rPr>
              <a:t>Cuotas, Prohibiciones</a:t>
            </a:r>
          </a:p>
          <a:p>
            <a:pPr marL="0" lvl="1" eaLnBrk="1" fontAlgn="auto" hangingPunct="1">
              <a:spcBef>
                <a:spcPct val="0"/>
              </a:spcBef>
              <a:spcAft>
                <a:spcPts val="0"/>
              </a:spcAft>
              <a:defRPr/>
            </a:pPr>
            <a:endParaRPr lang="es-CL" sz="1600" dirty="0">
              <a:solidFill>
                <a:schemeClr val="bg1">
                  <a:lumMod val="50000"/>
                </a:schemeClr>
              </a:solidFill>
            </a:endParaRPr>
          </a:p>
          <a:p>
            <a:pPr eaLnBrk="1" hangingPunct="1">
              <a:lnSpc>
                <a:spcPct val="80000"/>
              </a:lnSpc>
              <a:buClr>
                <a:schemeClr val="accent2">
                  <a:lumMod val="75000"/>
                </a:schemeClr>
              </a:buClr>
              <a:buFont typeface="Wingdings" panose="05000000000000000000" pitchFamily="2" charset="2"/>
              <a:buNone/>
              <a:defRPr/>
            </a:pPr>
            <a:r>
              <a:rPr lang="es-CL" sz="1600" b="1" dirty="0">
                <a:solidFill>
                  <a:schemeClr val="bg1">
                    <a:lumMod val="50000"/>
                  </a:schemeClr>
                </a:solidFill>
              </a:rPr>
              <a:t>1</a:t>
            </a:r>
            <a:r>
              <a:rPr lang="es-CL" sz="2000" b="1" dirty="0">
                <a:solidFill>
                  <a:schemeClr val="bg1">
                    <a:lumMod val="50000"/>
                  </a:schemeClr>
                </a:solidFill>
              </a:rPr>
              <a:t>979 Creación DIRECON</a:t>
            </a:r>
            <a:r>
              <a:rPr lang="es-CL" sz="2000" dirty="0">
                <a:solidFill>
                  <a:schemeClr val="bg1">
                    <a:lumMod val="50000"/>
                  </a:schemeClr>
                </a:solidFill>
              </a:rPr>
              <a:t>: misión fue la de ejecutar la política que formule el Presidente de la República en materia de relaciones económicas con el exterior, además de aquellas que le encomienda el decreto que la creó, entre las que destacan:</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Colaborar al desarrollo de las exportaciones del país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Intervenir en los grupos de trabajo, negociaciones bilaterales y multilaterales y demás comisiones internacionales en que participe Chile</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Organizar comisiones públicas y privadas al exterior, promover la visita de misiones comerciales extranjeras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Promover y negociar tratados y acuerdos internacionales de carácter económico, los que deberán tener la conformidad escrita del Ministro de Hacienda</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Difundir en el exterior la política económica del gobierno</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Participar en organismos internacionales y coordinar las políticas que deben seguirse en ellos</a:t>
            </a:r>
          </a:p>
          <a:p>
            <a:pPr lvl="1" eaLnBrk="1" hangingPunct="1">
              <a:lnSpc>
                <a:spcPct val="80000"/>
              </a:lnSpc>
              <a:buClr>
                <a:schemeClr val="accent2">
                  <a:lumMod val="75000"/>
                </a:schemeClr>
              </a:buClr>
              <a:buFont typeface="Arial" panose="020B0604020202020204" pitchFamily="34" charset="0"/>
              <a:buChar char="•"/>
              <a:defRPr/>
            </a:pPr>
            <a:r>
              <a:rPr lang="es-CL" sz="1600" dirty="0">
                <a:solidFill>
                  <a:schemeClr val="bg1">
                    <a:lumMod val="50000"/>
                  </a:schemeClr>
                </a:solidFill>
              </a:rPr>
              <a:t>Formular a los sectores públicos y privados proposiciones para el óptimo aprovechamiento de los mercados internacionales</a:t>
            </a:r>
          </a:p>
          <a:p>
            <a:pPr lvl="1" eaLnBrk="1" hangingPunct="1">
              <a:lnSpc>
                <a:spcPct val="80000"/>
              </a:lnSpc>
              <a:buClr>
                <a:schemeClr val="accent2">
                  <a:lumMod val="75000"/>
                </a:schemeClr>
              </a:buClr>
              <a:buFont typeface="Arial" panose="020B0604020202020204" pitchFamily="34" charset="0"/>
              <a:buChar char="•"/>
              <a:defRPr/>
            </a:pPr>
            <a:endParaRPr lang="es-CL" sz="1600" dirty="0">
              <a:solidFill>
                <a:schemeClr val="bg1">
                  <a:lumMod val="50000"/>
                </a:schemeClr>
              </a:solidFill>
            </a:endParaRPr>
          </a:p>
          <a:p>
            <a:pPr marL="0" lvl="1" eaLnBrk="1" fontAlgn="auto" hangingPunct="1">
              <a:spcBef>
                <a:spcPct val="0"/>
              </a:spcBef>
              <a:spcAft>
                <a:spcPts val="0"/>
              </a:spcAft>
              <a:defRPr/>
            </a:pPr>
            <a:endParaRPr lang="es-CL" sz="2000" dirty="0">
              <a:solidFill>
                <a:schemeClr val="bg1">
                  <a:lumMod val="50000"/>
                </a:schemeClr>
              </a:solidFill>
            </a:endParaRPr>
          </a:p>
          <a:p>
            <a:pPr eaLnBrk="1" hangingPunct="1">
              <a:spcBef>
                <a:spcPct val="0"/>
              </a:spcBef>
              <a:defRPr/>
            </a:pPr>
            <a:endParaRPr lang="es-CL" altLang="zh-CN" i="1" dirty="0" smtClean="0">
              <a:latin typeface="Helvetica Neue" charset="0"/>
              <a:cs typeface="Helvetica Neue" charset="0"/>
            </a:endParaRPr>
          </a:p>
        </p:txBody>
      </p:sp>
    </p:spTree>
    <p:extLst>
      <p:ext uri="{BB962C8B-B14F-4D97-AF65-F5344CB8AC3E}">
        <p14:creationId xmlns:p14="http://schemas.microsoft.com/office/powerpoint/2010/main" val="279862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smtClean="0"/>
            </a:lvl1pPr>
          </a:lstStyle>
          <a:p>
            <a:pPr>
              <a:defRPr/>
            </a:pPr>
            <a:fld id="{F52FB9FE-A85D-42B6-B440-500D516623D3}" type="datetimeFigureOut">
              <a:rPr lang="es-CL"/>
              <a:pPr>
                <a:defRPr/>
              </a:pPr>
              <a:t>16-12-2015</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smtClean="0"/>
            </a:lvl1pPr>
          </a:lstStyle>
          <a:p>
            <a:pPr>
              <a:defRPr/>
            </a:pPr>
            <a:fld id="{CD6FF063-FA4C-4928-ADA3-44BB1D8D74A0}" type="slidenum">
              <a:rPr lang="es-CL"/>
              <a:pPr>
                <a:defRPr/>
              </a:pPr>
              <a:t>‹Nº›</a:t>
            </a:fld>
            <a:endParaRPr lang="es-CL"/>
          </a:p>
        </p:txBody>
      </p:sp>
    </p:spTree>
    <p:extLst>
      <p:ext uri="{BB962C8B-B14F-4D97-AF65-F5344CB8AC3E}">
        <p14:creationId xmlns:p14="http://schemas.microsoft.com/office/powerpoint/2010/main" val="3917033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smtClean="0"/>
            </a:lvl1pPr>
          </a:lstStyle>
          <a:p>
            <a:pPr>
              <a:defRPr/>
            </a:pPr>
            <a:fld id="{04A215A8-D4D5-47DD-B392-9AD7DC00DA32}" type="slidenum">
              <a:rPr lang="es-ES" altLang="es-CL"/>
              <a:pPr>
                <a:defRPr/>
              </a:pPr>
              <a:t>‹Nº›</a:t>
            </a:fld>
            <a:endParaRPr lang="es-ES" altLang="es-CL"/>
          </a:p>
        </p:txBody>
      </p:sp>
    </p:spTree>
    <p:extLst>
      <p:ext uri="{BB962C8B-B14F-4D97-AF65-F5344CB8AC3E}">
        <p14:creationId xmlns:p14="http://schemas.microsoft.com/office/powerpoint/2010/main" val="2667279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smtClean="0"/>
            </a:lvl1pPr>
          </a:lstStyle>
          <a:p>
            <a:pPr>
              <a:defRPr/>
            </a:pPr>
            <a:fld id="{225ED271-1831-4DD2-A818-30EA5A0D5FD1}" type="slidenum">
              <a:rPr lang="es-ES" altLang="es-CL"/>
              <a:pPr>
                <a:defRPr/>
              </a:pPr>
              <a:t>‹Nº›</a:t>
            </a:fld>
            <a:endParaRPr lang="es-ES" altLang="es-CL"/>
          </a:p>
        </p:txBody>
      </p:sp>
    </p:spTree>
    <p:extLst>
      <p:ext uri="{BB962C8B-B14F-4D97-AF65-F5344CB8AC3E}">
        <p14:creationId xmlns:p14="http://schemas.microsoft.com/office/powerpoint/2010/main" val="6485943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Dar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393978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lvl1pPr>
              <a:defRPr smtClean="0"/>
            </a:lvl1pPr>
          </a:lstStyle>
          <a:p>
            <a:pPr>
              <a:defRPr/>
            </a:pPr>
            <a:fld id="{DD34A304-24D4-4448-9B6B-EA606B316AE0}" type="datetimeFigureOut">
              <a:rPr lang="es-CL"/>
              <a:pPr>
                <a:defRPr/>
              </a:pPr>
              <a:t>16-12-2015</a:t>
            </a:fld>
            <a:endParaRPr lang="es-CL"/>
          </a:p>
        </p:txBody>
      </p:sp>
      <p:sp>
        <p:nvSpPr>
          <p:cNvPr id="5" name="Footer Placeholder 4"/>
          <p:cNvSpPr>
            <a:spLocks noGrp="1"/>
          </p:cNvSpPr>
          <p:nvPr>
            <p:ph type="ftr" sz="quarter" idx="11"/>
          </p:nvPr>
        </p:nvSpPr>
        <p:spPr/>
        <p:txBody>
          <a:bodyPr/>
          <a:lstStyle>
            <a:lvl1pPr>
              <a:defRPr/>
            </a:lvl1pPr>
          </a:lstStyle>
          <a:p>
            <a:pPr>
              <a:defRPr/>
            </a:pPr>
            <a:endParaRPr lang="es-CL"/>
          </a:p>
        </p:txBody>
      </p:sp>
      <p:sp>
        <p:nvSpPr>
          <p:cNvPr id="6" name="Slide Number Placeholder 5"/>
          <p:cNvSpPr>
            <a:spLocks noGrp="1"/>
          </p:cNvSpPr>
          <p:nvPr>
            <p:ph type="sldNum" sz="quarter" idx="12"/>
          </p:nvPr>
        </p:nvSpPr>
        <p:spPr/>
        <p:txBody>
          <a:bodyPr/>
          <a:lstStyle>
            <a:lvl1pPr>
              <a:defRPr smtClean="0"/>
            </a:lvl1pPr>
          </a:lstStyle>
          <a:p>
            <a:pPr>
              <a:defRPr/>
            </a:pPr>
            <a:fld id="{4A8492AD-B97A-4691-A115-8AA42F628CDD}" type="slidenum">
              <a:rPr lang="es-CL"/>
              <a:pPr>
                <a:defRPr/>
              </a:pPr>
              <a:t>‹Nº›</a:t>
            </a:fld>
            <a:endParaRPr lang="es-CL"/>
          </a:p>
        </p:txBody>
      </p:sp>
    </p:spTree>
    <p:extLst>
      <p:ext uri="{BB962C8B-B14F-4D97-AF65-F5344CB8AC3E}">
        <p14:creationId xmlns:p14="http://schemas.microsoft.com/office/powerpoint/2010/main" val="262774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s-E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smtClean="0"/>
            </a:lvl1pPr>
          </a:lstStyle>
          <a:p>
            <a:pPr>
              <a:defRPr/>
            </a:pPr>
            <a:fld id="{AA84C3BB-DC26-483D-B6A5-C0373B3654EA}" type="slidenum">
              <a:rPr lang="es-ES" altLang="es-CL"/>
              <a:pPr>
                <a:defRPr/>
              </a:pPr>
              <a:t>‹Nº›</a:t>
            </a:fld>
            <a:endParaRPr lang="es-ES" altLang="es-CL"/>
          </a:p>
        </p:txBody>
      </p:sp>
    </p:spTree>
    <p:extLst>
      <p:ext uri="{BB962C8B-B14F-4D97-AF65-F5344CB8AC3E}">
        <p14:creationId xmlns:p14="http://schemas.microsoft.com/office/powerpoint/2010/main" val="1453054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lvl1pPr>
              <a:defRPr/>
            </a:lvl1pPr>
          </a:lstStyle>
          <a:p>
            <a:pPr>
              <a:defRPr/>
            </a:pPr>
            <a:endParaRPr lang="es-ES"/>
          </a:p>
        </p:txBody>
      </p:sp>
      <p:sp>
        <p:nvSpPr>
          <p:cNvPr id="6" name="Footer Placeholder 5"/>
          <p:cNvSpPr>
            <a:spLocks noGrp="1"/>
          </p:cNvSpPr>
          <p:nvPr>
            <p:ph type="ftr" sz="quarter" idx="11"/>
          </p:nvPr>
        </p:nvSpPr>
        <p:spPr/>
        <p:txBody>
          <a:bodyPr/>
          <a:lstStyle>
            <a:lvl1pPr>
              <a:defRPr/>
            </a:lvl1pPr>
          </a:lstStyle>
          <a:p>
            <a:pPr>
              <a:defRPr/>
            </a:pPr>
            <a:endParaRPr lang="es-ES"/>
          </a:p>
        </p:txBody>
      </p:sp>
      <p:sp>
        <p:nvSpPr>
          <p:cNvPr id="7" name="Slide Number Placeholder 6"/>
          <p:cNvSpPr>
            <a:spLocks noGrp="1"/>
          </p:cNvSpPr>
          <p:nvPr>
            <p:ph type="sldNum" sz="quarter" idx="12"/>
          </p:nvPr>
        </p:nvSpPr>
        <p:spPr/>
        <p:txBody>
          <a:bodyPr/>
          <a:lstStyle>
            <a:lvl1pPr>
              <a:defRPr smtClean="0"/>
            </a:lvl1pPr>
          </a:lstStyle>
          <a:p>
            <a:pPr>
              <a:defRPr/>
            </a:pPr>
            <a:fld id="{B0918C0E-CCA1-46C5-BEB1-7DDAAC348B01}" type="slidenum">
              <a:rPr lang="es-ES" altLang="es-CL"/>
              <a:pPr>
                <a:defRPr/>
              </a:pPr>
              <a:t>‹Nº›</a:t>
            </a:fld>
            <a:endParaRPr lang="es-ES" altLang="es-CL"/>
          </a:p>
        </p:txBody>
      </p:sp>
    </p:spTree>
    <p:extLst>
      <p:ext uri="{BB962C8B-B14F-4D97-AF65-F5344CB8AC3E}">
        <p14:creationId xmlns:p14="http://schemas.microsoft.com/office/powerpoint/2010/main" val="2269691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lvl1pPr>
              <a:defRPr/>
            </a:lvl1pPr>
          </a:lstStyle>
          <a:p>
            <a:pPr>
              <a:defRPr/>
            </a:pPr>
            <a:endParaRPr lang="es-ES"/>
          </a:p>
        </p:txBody>
      </p:sp>
      <p:sp>
        <p:nvSpPr>
          <p:cNvPr id="8" name="Footer Placeholder 7"/>
          <p:cNvSpPr>
            <a:spLocks noGrp="1"/>
          </p:cNvSpPr>
          <p:nvPr>
            <p:ph type="ftr" sz="quarter" idx="11"/>
          </p:nvPr>
        </p:nvSpPr>
        <p:spPr/>
        <p:txBody>
          <a:bodyPr/>
          <a:lstStyle>
            <a:lvl1pPr>
              <a:defRPr/>
            </a:lvl1pPr>
          </a:lstStyle>
          <a:p>
            <a:pPr>
              <a:defRPr/>
            </a:pPr>
            <a:endParaRPr lang="es-ES"/>
          </a:p>
        </p:txBody>
      </p:sp>
      <p:sp>
        <p:nvSpPr>
          <p:cNvPr id="9" name="Slide Number Placeholder 8"/>
          <p:cNvSpPr>
            <a:spLocks noGrp="1"/>
          </p:cNvSpPr>
          <p:nvPr>
            <p:ph type="sldNum" sz="quarter" idx="12"/>
          </p:nvPr>
        </p:nvSpPr>
        <p:spPr/>
        <p:txBody>
          <a:bodyPr/>
          <a:lstStyle>
            <a:lvl1pPr>
              <a:defRPr smtClean="0"/>
            </a:lvl1pPr>
          </a:lstStyle>
          <a:p>
            <a:pPr>
              <a:defRPr/>
            </a:pPr>
            <a:fld id="{BB3D6CBD-FEC1-4406-9807-0510D5AEACF9}" type="slidenum">
              <a:rPr lang="es-ES" altLang="es-CL"/>
              <a:pPr>
                <a:defRPr/>
              </a:pPr>
              <a:t>‹Nº›</a:t>
            </a:fld>
            <a:endParaRPr lang="es-ES" altLang="es-CL"/>
          </a:p>
        </p:txBody>
      </p:sp>
    </p:spTree>
    <p:extLst>
      <p:ext uri="{BB962C8B-B14F-4D97-AF65-F5344CB8AC3E}">
        <p14:creationId xmlns:p14="http://schemas.microsoft.com/office/powerpoint/2010/main" val="2233354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lvl1pPr>
              <a:defRPr/>
            </a:lvl1pPr>
          </a:lstStyle>
          <a:p>
            <a:pPr>
              <a:defRPr/>
            </a:pPr>
            <a:endParaRPr lang="es-ES"/>
          </a:p>
        </p:txBody>
      </p:sp>
      <p:sp>
        <p:nvSpPr>
          <p:cNvPr id="4" name="Footer Placeholder 3"/>
          <p:cNvSpPr>
            <a:spLocks noGrp="1"/>
          </p:cNvSpPr>
          <p:nvPr>
            <p:ph type="ftr" sz="quarter" idx="11"/>
          </p:nvPr>
        </p:nvSpPr>
        <p:spPr/>
        <p:txBody>
          <a:bodyPr/>
          <a:lstStyle>
            <a:lvl1pPr>
              <a:defRPr/>
            </a:lvl1pPr>
          </a:lstStyle>
          <a:p>
            <a:pPr>
              <a:defRPr/>
            </a:pPr>
            <a:endParaRPr lang="es-ES"/>
          </a:p>
        </p:txBody>
      </p:sp>
      <p:sp>
        <p:nvSpPr>
          <p:cNvPr id="5" name="Slide Number Placeholder 4"/>
          <p:cNvSpPr>
            <a:spLocks noGrp="1"/>
          </p:cNvSpPr>
          <p:nvPr>
            <p:ph type="sldNum" sz="quarter" idx="12"/>
          </p:nvPr>
        </p:nvSpPr>
        <p:spPr/>
        <p:txBody>
          <a:bodyPr/>
          <a:lstStyle>
            <a:lvl1pPr>
              <a:defRPr smtClean="0"/>
            </a:lvl1pPr>
          </a:lstStyle>
          <a:p>
            <a:pPr>
              <a:defRPr/>
            </a:pPr>
            <a:fld id="{970DEBBC-8105-4925-B08F-40261C95AFFA}" type="slidenum">
              <a:rPr lang="es-ES" altLang="es-CL"/>
              <a:pPr>
                <a:defRPr/>
              </a:pPr>
              <a:t>‹Nº›</a:t>
            </a:fld>
            <a:endParaRPr lang="es-ES" altLang="es-CL"/>
          </a:p>
        </p:txBody>
      </p:sp>
    </p:spTree>
    <p:extLst>
      <p:ext uri="{BB962C8B-B14F-4D97-AF65-F5344CB8AC3E}">
        <p14:creationId xmlns:p14="http://schemas.microsoft.com/office/powerpoint/2010/main" val="3949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2" name="Imagen 39" descr="gris.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67833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1"/>
          <p:cNvSpPr>
            <a:spLocks noGrp="1"/>
          </p:cNvSpPr>
          <p:nvPr>
            <p:ph type="dt" sz="half" idx="10"/>
          </p:nvPr>
        </p:nvSpPr>
        <p:spPr/>
        <p:txBody>
          <a:bodyPr/>
          <a:lstStyle>
            <a:lvl1pPr>
              <a:defRPr smtClean="0"/>
            </a:lvl1pPr>
          </a:lstStyle>
          <a:p>
            <a:pPr>
              <a:defRPr/>
            </a:pPr>
            <a:fld id="{08BFA117-C70B-472A-B408-10BBBEA2924A}" type="datetimeFigureOut">
              <a:rPr lang="es-CL"/>
              <a:pPr>
                <a:defRPr/>
              </a:pPr>
              <a:t>16-12-2015</a:t>
            </a:fld>
            <a:endParaRPr lang="es-CL"/>
          </a:p>
        </p:txBody>
      </p:sp>
      <p:sp>
        <p:nvSpPr>
          <p:cNvPr id="4" name="Footer Placeholder 2"/>
          <p:cNvSpPr>
            <a:spLocks noGrp="1"/>
          </p:cNvSpPr>
          <p:nvPr>
            <p:ph type="ftr" sz="quarter" idx="11"/>
          </p:nvPr>
        </p:nvSpPr>
        <p:spPr/>
        <p:txBody>
          <a:bodyPr/>
          <a:lstStyle>
            <a:lvl1pPr>
              <a:defRPr/>
            </a:lvl1pPr>
          </a:lstStyle>
          <a:p>
            <a:pPr>
              <a:defRPr/>
            </a:pPr>
            <a:endParaRPr lang="es-CL"/>
          </a:p>
        </p:txBody>
      </p:sp>
      <p:sp>
        <p:nvSpPr>
          <p:cNvPr id="5" name="Slide Number Placeholder 3"/>
          <p:cNvSpPr>
            <a:spLocks noGrp="1"/>
          </p:cNvSpPr>
          <p:nvPr>
            <p:ph type="sldNum" sz="quarter" idx="12"/>
          </p:nvPr>
        </p:nvSpPr>
        <p:spPr/>
        <p:txBody>
          <a:bodyPr/>
          <a:lstStyle>
            <a:lvl1pPr>
              <a:defRPr smtClean="0"/>
            </a:lvl1pPr>
          </a:lstStyle>
          <a:p>
            <a:pPr>
              <a:defRPr/>
            </a:pPr>
            <a:fld id="{24DF3B18-1D15-400D-9A0E-7A2CDFD3C53B}" type="slidenum">
              <a:rPr lang="es-CL"/>
              <a:pPr>
                <a:defRPr/>
              </a:pPr>
              <a:t>‹Nº›</a:t>
            </a:fld>
            <a:endParaRPr lang="es-CL"/>
          </a:p>
        </p:txBody>
      </p:sp>
    </p:spTree>
    <p:extLst>
      <p:ext uri="{BB962C8B-B14F-4D97-AF65-F5344CB8AC3E}">
        <p14:creationId xmlns:p14="http://schemas.microsoft.com/office/powerpoint/2010/main" val="2226424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lvl1pPr>
          </a:lstStyle>
          <a:p>
            <a:pPr>
              <a:defRPr/>
            </a:pPr>
            <a:endParaRPr lang="es-ES"/>
          </a:p>
        </p:txBody>
      </p:sp>
      <p:sp>
        <p:nvSpPr>
          <p:cNvPr id="6" name="Footer Placeholder 5"/>
          <p:cNvSpPr>
            <a:spLocks noGrp="1"/>
          </p:cNvSpPr>
          <p:nvPr>
            <p:ph type="ftr" sz="quarter" idx="11"/>
          </p:nvPr>
        </p:nvSpPr>
        <p:spPr/>
        <p:txBody>
          <a:bodyPr/>
          <a:lstStyle>
            <a:lvl1pPr>
              <a:defRPr/>
            </a:lvl1pPr>
          </a:lstStyle>
          <a:p>
            <a:pPr>
              <a:defRPr/>
            </a:pPr>
            <a:endParaRPr lang="es-ES"/>
          </a:p>
        </p:txBody>
      </p:sp>
      <p:sp>
        <p:nvSpPr>
          <p:cNvPr id="7" name="Slide Number Placeholder 6"/>
          <p:cNvSpPr>
            <a:spLocks noGrp="1"/>
          </p:cNvSpPr>
          <p:nvPr>
            <p:ph type="sldNum" sz="quarter" idx="12"/>
          </p:nvPr>
        </p:nvSpPr>
        <p:spPr/>
        <p:txBody>
          <a:bodyPr/>
          <a:lstStyle>
            <a:lvl1pPr>
              <a:defRPr smtClean="0"/>
            </a:lvl1pPr>
          </a:lstStyle>
          <a:p>
            <a:pPr>
              <a:defRPr/>
            </a:pPr>
            <a:fld id="{60DEA0F9-E8E9-43F6-9CE8-8132A238E4B7}" type="slidenum">
              <a:rPr lang="es-ES" altLang="es-CL"/>
              <a:pPr>
                <a:defRPr/>
              </a:pPr>
              <a:t>‹Nº›</a:t>
            </a:fld>
            <a:endParaRPr lang="es-ES" altLang="es-CL"/>
          </a:p>
        </p:txBody>
      </p:sp>
    </p:spTree>
    <p:extLst>
      <p:ext uri="{BB962C8B-B14F-4D97-AF65-F5344CB8AC3E}">
        <p14:creationId xmlns:p14="http://schemas.microsoft.com/office/powerpoint/2010/main" val="3276715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lvl1pPr>
          </a:lstStyle>
          <a:p>
            <a:pPr>
              <a:defRPr/>
            </a:pPr>
            <a:endParaRPr lang="es-ES"/>
          </a:p>
        </p:txBody>
      </p:sp>
      <p:sp>
        <p:nvSpPr>
          <p:cNvPr id="6" name="Footer Placeholder 5"/>
          <p:cNvSpPr>
            <a:spLocks noGrp="1"/>
          </p:cNvSpPr>
          <p:nvPr>
            <p:ph type="ftr" sz="quarter" idx="11"/>
          </p:nvPr>
        </p:nvSpPr>
        <p:spPr/>
        <p:txBody>
          <a:bodyPr/>
          <a:lstStyle>
            <a:lvl1pPr>
              <a:defRPr/>
            </a:lvl1pPr>
          </a:lstStyle>
          <a:p>
            <a:pPr>
              <a:defRPr/>
            </a:pPr>
            <a:endParaRPr lang="es-ES"/>
          </a:p>
        </p:txBody>
      </p:sp>
      <p:sp>
        <p:nvSpPr>
          <p:cNvPr id="7" name="Slide Number Placeholder 6"/>
          <p:cNvSpPr>
            <a:spLocks noGrp="1"/>
          </p:cNvSpPr>
          <p:nvPr>
            <p:ph type="sldNum" sz="quarter" idx="12"/>
          </p:nvPr>
        </p:nvSpPr>
        <p:spPr/>
        <p:txBody>
          <a:bodyPr/>
          <a:lstStyle>
            <a:lvl1pPr>
              <a:defRPr smtClean="0"/>
            </a:lvl1pPr>
          </a:lstStyle>
          <a:p>
            <a:pPr>
              <a:defRPr/>
            </a:pPr>
            <a:fld id="{81B9C83A-ACD9-4B56-A85B-0026617F6DF8}" type="slidenum">
              <a:rPr lang="es-ES" altLang="es-CL"/>
              <a:pPr>
                <a:defRPr/>
              </a:pPr>
              <a:t>‹Nº›</a:t>
            </a:fld>
            <a:endParaRPr lang="es-ES" altLang="es-CL"/>
          </a:p>
        </p:txBody>
      </p:sp>
    </p:spTree>
    <p:extLst>
      <p:ext uri="{BB962C8B-B14F-4D97-AF65-F5344CB8AC3E}">
        <p14:creationId xmlns:p14="http://schemas.microsoft.com/office/powerpoint/2010/main" val="679778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CL" smtClean="0"/>
              <a:t>Haga clic para modificar el estilo de título del patrón</a:t>
            </a:r>
            <a:endParaRPr lang="en-US" altLang="es-CL" smtClean="0"/>
          </a:p>
        </p:txBody>
      </p:sp>
      <p:sp>
        <p:nvSpPr>
          <p:cNvPr id="1027" name="Text Placeholder 2"/>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L" smtClean="0"/>
              <a:t>Haga clic para modificar el estilo de texto del patrón</a:t>
            </a:r>
          </a:p>
          <a:p>
            <a:pPr lvl="1"/>
            <a:r>
              <a:rPr lang="es-ES" altLang="es-CL" smtClean="0"/>
              <a:t>Segundo nivel</a:t>
            </a:r>
          </a:p>
          <a:p>
            <a:pPr lvl="2"/>
            <a:r>
              <a:rPr lang="es-ES" altLang="es-CL" smtClean="0"/>
              <a:t>Tercer nivel</a:t>
            </a:r>
          </a:p>
          <a:p>
            <a:pPr lvl="3"/>
            <a:r>
              <a:rPr lang="es-ES" altLang="es-CL" smtClean="0"/>
              <a:t>Cuarto nivel</a:t>
            </a:r>
          </a:p>
          <a:p>
            <a:pPr lvl="4"/>
            <a:r>
              <a:rPr lang="es-ES" altLang="es-CL" smtClean="0"/>
              <a:t>Quinto nivel</a:t>
            </a:r>
            <a:endParaRPr lang="en-US" altLang="es-CL"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dirty="0">
                <a:solidFill>
                  <a:schemeClr val="tx1">
                    <a:tint val="75000"/>
                  </a:schemeClr>
                </a:solidFill>
              </a:defRPr>
            </a:lvl1pPr>
          </a:lstStyle>
          <a:p>
            <a:pPr>
              <a:defRPr/>
            </a:pPr>
            <a:fld id="{030EAB9B-B6FC-498E-8EC4-2442CC0DBE78}" type="datetimeFigureOut">
              <a:rPr lang="en-US"/>
              <a:pPr>
                <a:defRPr/>
              </a:pPr>
              <a:t>12/16/2015</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dirty="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dirty="0">
                <a:solidFill>
                  <a:schemeClr val="tx1">
                    <a:tint val="75000"/>
                  </a:schemeClr>
                </a:solidFill>
              </a:defRPr>
            </a:lvl1pPr>
          </a:lstStyle>
          <a:p>
            <a:pPr>
              <a:defRPr/>
            </a:pPr>
            <a:fld id="{DD6CA332-1911-409D-9143-898A8BE97248}" type="slidenum">
              <a:rPr lang="en-US"/>
              <a:pPr>
                <a:defRPr/>
              </a:pPr>
              <a:t>‹Nº›</a:t>
            </a:fld>
            <a:endParaRPr lang="en-US"/>
          </a:p>
        </p:txBody>
      </p:sp>
      <p:pic>
        <p:nvPicPr>
          <p:cNvPr id="1031" name="Imagen 39" descr="gris.png"/>
          <p:cNvPicPr>
            <a:picLocks noChangeAspect="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01" r:id="rId1"/>
    <p:sldLayoutId id="2147484602" r:id="rId2"/>
    <p:sldLayoutId id="2147484603" r:id="rId3"/>
    <p:sldLayoutId id="2147484604" r:id="rId4"/>
    <p:sldLayoutId id="2147484605" r:id="rId5"/>
    <p:sldLayoutId id="2147484606" r:id="rId6"/>
    <p:sldLayoutId id="2147484607" r:id="rId7"/>
    <p:sldLayoutId id="2147484608" r:id="rId8"/>
    <p:sldLayoutId id="2147484609" r:id="rId9"/>
    <p:sldLayoutId id="2147484610" r:id="rId10"/>
    <p:sldLayoutId id="2147484611" r:id="rId11"/>
    <p:sldLayoutId id="2147484617" r:id="rId12"/>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package" Target="../embeddings/Documento_de_Microsoft_Word2.docx"/></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emf"/><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8.emf"/><Relationship Id="rId4" Type="http://schemas.openxmlformats.org/officeDocument/2006/relationships/package" Target="../embeddings/Hoja_de_c_lculo_de_Microsoft_Excel1.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7 Subtítulo"/>
          <p:cNvSpPr txBox="1">
            <a:spLocks/>
          </p:cNvSpPr>
          <p:nvPr/>
        </p:nvSpPr>
        <p:spPr bwMode="auto">
          <a:xfrm>
            <a:off x="395288" y="5561013"/>
            <a:ext cx="74168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s-ES_tradnl" altLang="es-CL" sz="1400" b="1">
              <a:solidFill>
                <a:srgbClr val="595959"/>
              </a:solidFill>
              <a:latin typeface="Arial" panose="020B0604020202020204" pitchFamily="34" charset="0"/>
              <a:cs typeface="Arial" panose="020B0604020202020204" pitchFamily="34" charset="0"/>
            </a:endParaRPr>
          </a:p>
          <a:p>
            <a:pPr eaLnBrk="1" hangingPunct="1">
              <a:lnSpc>
                <a:spcPct val="100000"/>
              </a:lnSpc>
              <a:spcBef>
                <a:spcPct val="0"/>
              </a:spcBef>
              <a:buFontTx/>
              <a:buNone/>
            </a:pPr>
            <a:r>
              <a:rPr lang="es-CL" altLang="es-CL" sz="1400">
                <a:solidFill>
                  <a:srgbClr val="595959"/>
                </a:solidFill>
                <a:latin typeface="Arial" panose="020B0604020202020204" pitchFamily="34" charset="0"/>
                <a:cs typeface="Arial" panose="020B0604020202020204" pitchFamily="34" charset="0"/>
              </a:rPr>
              <a:t> </a:t>
            </a:r>
          </a:p>
        </p:txBody>
      </p:sp>
      <p:sp>
        <p:nvSpPr>
          <p:cNvPr id="21507" name="Título 1"/>
          <p:cNvSpPr>
            <a:spLocks noGrp="1"/>
          </p:cNvSpPr>
          <p:nvPr>
            <p:ph type="ctrTitle"/>
          </p:nvPr>
        </p:nvSpPr>
        <p:spPr/>
        <p:txBody>
          <a:bodyPr/>
          <a:lstStyle/>
          <a:p>
            <a:endParaRPr lang="es-CL" altLang="es-CL" smtClean="0"/>
          </a:p>
        </p:txBody>
      </p:sp>
      <p:pic>
        <p:nvPicPr>
          <p:cNvPr id="6151" name="Imagen 16"/>
          <p:cNvPicPr>
            <a:picLocks noChangeAspect="1"/>
          </p:cNvPicPr>
          <p:nvPr/>
        </p:nvPicPr>
        <p:blipFill>
          <a:blip r:embed="rId3" cstate="print">
            <a:extLst>
              <a:ext uri="{28A0092B-C50C-407E-A947-70E740481C1C}">
                <a14:useLocalDpi xmlns:a14="http://schemas.microsoft.com/office/drawing/2010/main" val="0"/>
              </a:ext>
            </a:extLst>
          </a:blip>
          <a:srcRect b="12666"/>
          <a:stretch>
            <a:fillRect/>
          </a:stretch>
        </p:blipFill>
        <p:spPr bwMode="auto">
          <a:xfrm>
            <a:off x="189894" y="116632"/>
            <a:ext cx="8948394" cy="6467542"/>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sp>
        <p:nvSpPr>
          <p:cNvPr id="21509" name="Rectangle 2"/>
          <p:cNvSpPr txBox="1">
            <a:spLocks noChangeArrowheads="1"/>
          </p:cNvSpPr>
          <p:nvPr/>
        </p:nvSpPr>
        <p:spPr bwMode="auto">
          <a:xfrm>
            <a:off x="0" y="2130425"/>
            <a:ext cx="914400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ES_tradnl" altLang="es-CL" sz="3200" dirty="0">
                <a:solidFill>
                  <a:srgbClr val="003399"/>
                </a:solidFill>
                <a:latin typeface="gobCL"/>
                <a:cs typeface="Arial" panose="020B0604020202020204" pitchFamily="34" charset="0"/>
              </a:rPr>
              <a:t/>
            </a:r>
            <a:br>
              <a:rPr lang="es-ES_tradnl" altLang="es-CL" sz="3200" dirty="0">
                <a:solidFill>
                  <a:srgbClr val="003399"/>
                </a:solidFill>
                <a:latin typeface="gobCL"/>
                <a:cs typeface="Arial" panose="020B0604020202020204" pitchFamily="34" charset="0"/>
              </a:rPr>
            </a:br>
            <a:endParaRPr lang="es-ES_tradnl" altLang="es-CL" sz="3200" dirty="0">
              <a:solidFill>
                <a:srgbClr val="000099"/>
              </a:solidFill>
              <a:latin typeface="gobCL"/>
              <a:cs typeface="Arial" panose="020B0604020202020204" pitchFamily="34" charset="0"/>
            </a:endParaRPr>
          </a:p>
          <a:p>
            <a:pPr algn="ctr" eaLnBrk="1" hangingPunct="1">
              <a:lnSpc>
                <a:spcPct val="100000"/>
              </a:lnSpc>
              <a:spcBef>
                <a:spcPct val="0"/>
              </a:spcBef>
              <a:buFontTx/>
              <a:buNone/>
            </a:pPr>
            <a:endParaRPr lang="es-ES_tradnl" altLang="es-CL" sz="3200" b="1" dirty="0">
              <a:solidFill>
                <a:srgbClr val="000099"/>
              </a:solidFill>
              <a:latin typeface="gobCL"/>
              <a:cs typeface="Arial" panose="020B0604020202020204" pitchFamily="34" charset="0"/>
            </a:endParaRPr>
          </a:p>
          <a:p>
            <a:pPr algn="ctr" eaLnBrk="1" hangingPunct="1">
              <a:lnSpc>
                <a:spcPct val="100000"/>
              </a:lnSpc>
              <a:spcBef>
                <a:spcPct val="0"/>
              </a:spcBef>
              <a:buFontTx/>
              <a:buNone/>
            </a:pPr>
            <a:endParaRPr lang="es-ES_tradnl" altLang="es-CL" sz="3200" b="1" dirty="0">
              <a:solidFill>
                <a:srgbClr val="000099"/>
              </a:solidFill>
              <a:latin typeface="gobCL"/>
              <a:cs typeface="Arial" panose="020B0604020202020204" pitchFamily="34" charset="0"/>
            </a:endParaRPr>
          </a:p>
          <a:p>
            <a:pPr algn="ctr" eaLnBrk="1" hangingPunct="1">
              <a:lnSpc>
                <a:spcPct val="100000"/>
              </a:lnSpc>
              <a:spcBef>
                <a:spcPct val="0"/>
              </a:spcBef>
              <a:buFontTx/>
              <a:buNone/>
            </a:pPr>
            <a:r>
              <a:rPr lang="es-ES_tradnl" altLang="es-CL" sz="3200" b="1" dirty="0" smtClean="0">
                <a:solidFill>
                  <a:schemeClr val="bg2">
                    <a:lumMod val="25000"/>
                  </a:schemeClr>
                </a:solidFill>
                <a:latin typeface="gobCL"/>
                <a:cs typeface="Arial" panose="020B0604020202020204" pitchFamily="34" charset="0"/>
              </a:rPr>
              <a:t>TPP:</a:t>
            </a:r>
          </a:p>
          <a:p>
            <a:pPr algn="ctr" eaLnBrk="1" hangingPunct="1">
              <a:lnSpc>
                <a:spcPct val="100000"/>
              </a:lnSpc>
              <a:spcBef>
                <a:spcPct val="0"/>
              </a:spcBef>
              <a:buFontTx/>
              <a:buNone/>
            </a:pPr>
            <a:r>
              <a:rPr lang="es-ES_tradnl" altLang="es-CL" sz="3200" b="1" dirty="0" smtClean="0">
                <a:solidFill>
                  <a:schemeClr val="bg2">
                    <a:lumMod val="25000"/>
                  </a:schemeClr>
                </a:solidFill>
                <a:latin typeface="gobCL"/>
                <a:cs typeface="Arial" panose="020B0604020202020204" pitchFamily="34" charset="0"/>
              </a:rPr>
              <a:t>Panorama General</a:t>
            </a:r>
          </a:p>
          <a:p>
            <a:pPr eaLnBrk="1" hangingPunct="1">
              <a:lnSpc>
                <a:spcPct val="100000"/>
              </a:lnSpc>
              <a:spcBef>
                <a:spcPct val="0"/>
              </a:spcBef>
              <a:buFontTx/>
              <a:buNone/>
            </a:pPr>
            <a:r>
              <a:rPr lang="es-ES_tradnl" altLang="es-CL" sz="3200" b="1" dirty="0">
                <a:solidFill>
                  <a:srgbClr val="000099"/>
                </a:solidFill>
                <a:latin typeface="gobCL"/>
                <a:cs typeface="Arial" panose="020B0604020202020204" pitchFamily="34" charset="0"/>
              </a:rPr>
              <a:t>	</a:t>
            </a:r>
          </a:p>
          <a:p>
            <a:pPr algn="ctr" eaLnBrk="1" hangingPunct="1">
              <a:lnSpc>
                <a:spcPct val="100000"/>
              </a:lnSpc>
              <a:spcBef>
                <a:spcPct val="0"/>
              </a:spcBef>
              <a:buFontTx/>
              <a:buNone/>
            </a:pPr>
            <a:endParaRPr lang="es-ES_tradnl" altLang="es-CL" sz="3200" dirty="0">
              <a:solidFill>
                <a:srgbClr val="000099"/>
              </a:solidFill>
              <a:latin typeface="gobCL"/>
              <a:cs typeface="Arial" panose="020B0604020202020204" pitchFamily="34" charset="0"/>
            </a:endParaRPr>
          </a:p>
          <a:p>
            <a:pPr algn="ctr" eaLnBrk="1" hangingPunct="1">
              <a:lnSpc>
                <a:spcPct val="100000"/>
              </a:lnSpc>
              <a:spcBef>
                <a:spcPct val="0"/>
              </a:spcBef>
              <a:buFontTx/>
              <a:buNone/>
            </a:pPr>
            <a:endParaRPr lang="es-ES" altLang="es-CL" sz="3200" dirty="0">
              <a:solidFill>
                <a:srgbClr val="003399"/>
              </a:solidFill>
              <a:latin typeface="gobCL"/>
              <a:cs typeface="Arial" panose="020B0604020202020204" pitchFamily="34" charset="0"/>
            </a:endParaRPr>
          </a:p>
        </p:txBody>
      </p:sp>
      <p:sp>
        <p:nvSpPr>
          <p:cNvPr id="7" name="Rectangle 2"/>
          <p:cNvSpPr txBox="1">
            <a:spLocks noChangeArrowheads="1"/>
          </p:cNvSpPr>
          <p:nvPr/>
        </p:nvSpPr>
        <p:spPr>
          <a:xfrm>
            <a:off x="0" y="5047122"/>
            <a:ext cx="8424862" cy="1142750"/>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wipe(up)">
                                      <p:cBhvr>
                                        <p:cTn id="7" dur="500"/>
                                        <p:tgtEl>
                                          <p:spTgt spid="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advAuto="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10</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Aranceles: ¿de dónde provienen los beneficios arancelarios?</a:t>
            </a:r>
            <a:endParaRPr lang="es-ES" altLang="es-CL" sz="2000" b="1" dirty="0">
              <a:solidFill>
                <a:srgbClr val="686868"/>
              </a:solidFill>
              <a:latin typeface="gobCL"/>
            </a:endParaRPr>
          </a:p>
        </p:txBody>
      </p:sp>
      <p:sp>
        <p:nvSpPr>
          <p:cNvPr id="18" name="Rectangle 2"/>
          <p:cNvSpPr txBox="1">
            <a:spLocks noChangeArrowheads="1"/>
          </p:cNvSpPr>
          <p:nvPr/>
        </p:nvSpPr>
        <p:spPr>
          <a:xfrm>
            <a:off x="4089698" y="1171674"/>
            <a:ext cx="4724326" cy="4671441"/>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Ejemplo: Japón</a:t>
            </a:r>
          </a:p>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2" algn="just" eaLnBrk="1" hangingPunct="1">
              <a:lnSpc>
                <a:spcPct val="80000"/>
              </a:lnSpc>
              <a:buClr>
                <a:schemeClr val="accent2">
                  <a:lumMod val="75000"/>
                </a:schemeClr>
              </a:buClr>
              <a:buFont typeface="Wingdings" panose="05000000000000000000" pitchFamily="2" charset="2"/>
              <a:buChar char="§"/>
              <a:defRPr/>
            </a:pPr>
            <a:r>
              <a:rPr lang="es-MX" sz="1600" dirty="0" smtClean="0">
                <a:solidFill>
                  <a:schemeClr val="bg1">
                    <a:lumMod val="50000"/>
                  </a:schemeClr>
                </a:solidFill>
                <a:latin typeface="gobCL"/>
              </a:rPr>
              <a:t>Supuesto: Beneficios provienen de las exclusiones y productos sujetos a renegociación</a:t>
            </a:r>
          </a:p>
          <a:p>
            <a:pPr lvl="2" algn="just" eaLnBrk="1" hangingPunct="1">
              <a:lnSpc>
                <a:spcPct val="80000"/>
              </a:lnSpc>
              <a:buClr>
                <a:schemeClr val="accent2">
                  <a:lumMod val="75000"/>
                </a:schemeClr>
              </a:buClr>
              <a:buFont typeface="Wingdings" panose="05000000000000000000" pitchFamily="2" charset="2"/>
              <a:buChar char="§"/>
              <a:defRPr/>
            </a:pPr>
            <a:r>
              <a:rPr lang="es-MX" sz="1600" dirty="0" smtClean="0">
                <a:solidFill>
                  <a:schemeClr val="bg1">
                    <a:lumMod val="50000"/>
                  </a:schemeClr>
                </a:solidFill>
                <a:latin typeface="gobCL"/>
              </a:rPr>
              <a:t>15,14% tendrá arancel cero a la entrada en vigor</a:t>
            </a:r>
          </a:p>
          <a:p>
            <a:pPr lvl="2" algn="just" eaLnBrk="1" hangingPunct="1">
              <a:lnSpc>
                <a:spcPct val="80000"/>
              </a:lnSpc>
              <a:buClr>
                <a:schemeClr val="accent2">
                  <a:lumMod val="75000"/>
                </a:schemeClr>
              </a:buClr>
              <a:buFont typeface="Wingdings" panose="05000000000000000000" pitchFamily="2" charset="2"/>
              <a:buChar char="§"/>
              <a:defRPr/>
            </a:pPr>
            <a:r>
              <a:rPr lang="es-MX" sz="1600" dirty="0" smtClean="0">
                <a:solidFill>
                  <a:schemeClr val="bg1">
                    <a:lumMod val="50000"/>
                  </a:schemeClr>
                </a:solidFill>
                <a:latin typeface="gobCL"/>
              </a:rPr>
              <a:t>13,65% tendrá acceso mediante cuotas, a la entrada en vigor</a:t>
            </a:r>
          </a:p>
          <a:p>
            <a:pPr lvl="2" algn="just" eaLnBrk="1" hangingPunct="1">
              <a:lnSpc>
                <a:spcPct val="80000"/>
              </a:lnSpc>
              <a:buClr>
                <a:schemeClr val="accent2">
                  <a:lumMod val="75000"/>
                </a:schemeClr>
              </a:buClr>
              <a:buFont typeface="Wingdings" panose="05000000000000000000" pitchFamily="2" charset="2"/>
              <a:buChar char="§"/>
              <a:defRPr/>
            </a:pPr>
            <a:r>
              <a:rPr lang="es-MX" sz="1600" dirty="0" smtClean="0">
                <a:solidFill>
                  <a:schemeClr val="bg1">
                    <a:lumMod val="50000"/>
                  </a:schemeClr>
                </a:solidFill>
                <a:latin typeface="gobCL"/>
              </a:rPr>
              <a:t>Principales beneficiados:</a:t>
            </a:r>
          </a:p>
          <a:p>
            <a:pPr lvl="3" algn="just" eaLnBrk="1" hangingPunct="1">
              <a:lnSpc>
                <a:spcPct val="80000"/>
              </a:lnSpc>
              <a:buClr>
                <a:schemeClr val="accent2">
                  <a:lumMod val="75000"/>
                </a:schemeClr>
              </a:buClr>
              <a:buFont typeface="Wingdings" panose="05000000000000000000" pitchFamily="2" charset="2"/>
              <a:buChar char="§"/>
              <a:defRPr/>
            </a:pPr>
            <a:r>
              <a:rPr lang="es-MX" sz="1200" dirty="0" smtClean="0">
                <a:solidFill>
                  <a:schemeClr val="bg1">
                    <a:lumMod val="50000"/>
                  </a:schemeClr>
                </a:solidFill>
                <a:latin typeface="gobCL"/>
              </a:rPr>
              <a:t>Cítricos</a:t>
            </a:r>
          </a:p>
          <a:p>
            <a:pPr lvl="3" algn="just" eaLnBrk="1" hangingPunct="1">
              <a:lnSpc>
                <a:spcPct val="80000"/>
              </a:lnSpc>
              <a:buClr>
                <a:schemeClr val="accent2">
                  <a:lumMod val="75000"/>
                </a:schemeClr>
              </a:buClr>
              <a:buFont typeface="Wingdings" panose="05000000000000000000" pitchFamily="2" charset="2"/>
              <a:buChar char="§"/>
              <a:defRPr/>
            </a:pPr>
            <a:r>
              <a:rPr lang="es-MX" sz="1200" dirty="0" smtClean="0">
                <a:solidFill>
                  <a:schemeClr val="bg1">
                    <a:lumMod val="50000"/>
                  </a:schemeClr>
                </a:solidFill>
                <a:latin typeface="gobCL"/>
              </a:rPr>
              <a:t>Salmón atlántico congelado</a:t>
            </a:r>
            <a:r>
              <a:rPr lang="es-MX" sz="1200" dirty="0">
                <a:solidFill>
                  <a:schemeClr val="bg1">
                    <a:lumMod val="50000"/>
                  </a:schemeClr>
                </a:solidFill>
                <a:latin typeface="gobCL"/>
              </a:rPr>
              <a:t> </a:t>
            </a:r>
            <a:r>
              <a:rPr lang="es-MX" sz="1200" dirty="0" smtClean="0">
                <a:solidFill>
                  <a:schemeClr val="bg1">
                    <a:lumMod val="50000"/>
                  </a:schemeClr>
                </a:solidFill>
                <a:latin typeface="gobCL"/>
              </a:rPr>
              <a:t>(pacífico ahumado en EIF)</a:t>
            </a:r>
          </a:p>
          <a:p>
            <a:pPr lvl="3" algn="just" eaLnBrk="1" hangingPunct="1">
              <a:lnSpc>
                <a:spcPct val="80000"/>
              </a:lnSpc>
              <a:buClr>
                <a:schemeClr val="accent2">
                  <a:lumMod val="75000"/>
                </a:schemeClr>
              </a:buClr>
              <a:buFont typeface="Wingdings" panose="05000000000000000000" pitchFamily="2" charset="2"/>
              <a:buChar char="§"/>
              <a:defRPr/>
            </a:pPr>
            <a:r>
              <a:rPr lang="es-MX" sz="1200" dirty="0" smtClean="0">
                <a:solidFill>
                  <a:schemeClr val="bg1">
                    <a:lumMod val="50000"/>
                  </a:schemeClr>
                </a:solidFill>
                <a:latin typeface="gobCL"/>
              </a:rPr>
              <a:t>Tableros de madera (16 á)</a:t>
            </a:r>
          </a:p>
          <a:p>
            <a:pPr lvl="2" algn="just" eaLnBrk="1" hangingPunct="1">
              <a:lnSpc>
                <a:spcPct val="80000"/>
              </a:lnSpc>
              <a:buClr>
                <a:schemeClr val="accent2">
                  <a:lumMod val="75000"/>
                </a:schemeClr>
              </a:buClr>
              <a:buFont typeface="Wingdings" panose="05000000000000000000" pitchFamily="2" charset="2"/>
              <a:buChar char="§"/>
              <a:defRPr/>
            </a:pPr>
            <a:endParaRPr lang="es-MX" sz="16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2" algn="just" defTabSz="914400">
              <a:buSzPct val="80000"/>
              <a:buNone/>
            </a:pPr>
            <a:r>
              <a:rPr lang="es-MX" altLang="es-CL" sz="1100" dirty="0" smtClean="0">
                <a:solidFill>
                  <a:srgbClr val="7F7F7F"/>
                </a:solidFill>
                <a:latin typeface="gobCL"/>
                <a:cs typeface="+mn-cs"/>
              </a:rPr>
              <a:t>Nota: cifras estimadas, ya que dependen de los supuestos en los que se basen las estimaciones</a:t>
            </a:r>
            <a:endParaRPr lang="es-CL" altLang="es-CL" sz="11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graphicFrame>
        <p:nvGraphicFramePr>
          <p:cNvPr id="4" name="Objeto 3"/>
          <p:cNvGraphicFramePr>
            <a:graphicFrameLocks noChangeAspect="1"/>
          </p:cNvGraphicFramePr>
          <p:nvPr>
            <p:extLst>
              <p:ext uri="{D42A27DB-BD31-4B8C-83A1-F6EECF244321}">
                <p14:modId xmlns:p14="http://schemas.microsoft.com/office/powerpoint/2010/main" val="3039495078"/>
              </p:ext>
            </p:extLst>
          </p:nvPr>
        </p:nvGraphicFramePr>
        <p:xfrm>
          <a:off x="460375" y="1497958"/>
          <a:ext cx="5608637" cy="4764088"/>
        </p:xfrm>
        <a:graphic>
          <a:graphicData uri="http://schemas.openxmlformats.org/presentationml/2006/ole">
            <mc:AlternateContent xmlns:mc="http://schemas.openxmlformats.org/markup-compatibility/2006">
              <mc:Choice xmlns:v="urn:schemas-microsoft-com:vml" Requires="v">
                <p:oleObj spid="_x0000_s97311" name="Documento" r:id="rId4" imgW="5608665" imgH="4764508" progId="Word.Document.12">
                  <p:embed/>
                </p:oleObj>
              </mc:Choice>
              <mc:Fallback>
                <p:oleObj name="Documento" r:id="rId4" imgW="5608665" imgH="4764508" progId="Word.Document.12">
                  <p:embed/>
                  <p:pic>
                    <p:nvPicPr>
                      <p:cNvPr id="0" name=""/>
                      <p:cNvPicPr/>
                      <p:nvPr/>
                    </p:nvPicPr>
                    <p:blipFill>
                      <a:blip r:embed="rId5"/>
                      <a:stretch>
                        <a:fillRect/>
                      </a:stretch>
                    </p:blipFill>
                    <p:spPr>
                      <a:xfrm>
                        <a:off x="460375" y="1497958"/>
                        <a:ext cx="5608637" cy="4764088"/>
                      </a:xfrm>
                      <a:prstGeom prst="rect">
                        <a:avLst/>
                      </a:prstGeom>
                    </p:spPr>
                  </p:pic>
                </p:oleObj>
              </mc:Fallback>
            </mc:AlternateContent>
          </a:graphicData>
        </a:graphic>
      </p:graphicFrame>
    </p:spTree>
    <p:extLst>
      <p:ext uri="{BB962C8B-B14F-4D97-AF65-F5344CB8AC3E}">
        <p14:creationId xmlns:p14="http://schemas.microsoft.com/office/powerpoint/2010/main" val="3750784869"/>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8">
                                            <p:txEl>
                                              <p:pRg st="1" end="1"/>
                                            </p:txEl>
                                          </p:spTgt>
                                        </p:tgtEl>
                                        <p:attrNameLst>
                                          <p:attrName>style.visibility</p:attrName>
                                        </p:attrNameLst>
                                      </p:cBhvr>
                                      <p:to>
                                        <p:strVal val="visible"/>
                                      </p:to>
                                    </p:set>
                                    <p:animEffect transition="in" filter="wipe(up)">
                                      <p:cBhvr>
                                        <p:cTn id="14" dur="500"/>
                                        <p:tgtEl>
                                          <p:spTgt spid="18">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
                                            <p:txEl>
                                              <p:pRg st="3" end="3"/>
                                            </p:txEl>
                                          </p:spTgt>
                                        </p:tgtEl>
                                        <p:attrNameLst>
                                          <p:attrName>style.visibility</p:attrName>
                                        </p:attrNameLst>
                                      </p:cBhvr>
                                      <p:to>
                                        <p:strVal val="visible"/>
                                      </p:to>
                                    </p:set>
                                    <p:animEffect transition="in" filter="wipe(up)">
                                      <p:cBhvr>
                                        <p:cTn id="17" dur="500"/>
                                        <p:tgtEl>
                                          <p:spTgt spid="18">
                                            <p:txEl>
                                              <p:pRg st="3" end="3"/>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8">
                                            <p:txEl>
                                              <p:pRg st="4" end="4"/>
                                            </p:txEl>
                                          </p:spTgt>
                                        </p:tgtEl>
                                        <p:attrNameLst>
                                          <p:attrName>style.visibility</p:attrName>
                                        </p:attrNameLst>
                                      </p:cBhvr>
                                      <p:to>
                                        <p:strVal val="visible"/>
                                      </p:to>
                                    </p:set>
                                    <p:animEffect transition="in" filter="wipe(up)">
                                      <p:cBhvr>
                                        <p:cTn id="20" dur="500"/>
                                        <p:tgtEl>
                                          <p:spTgt spid="18">
                                            <p:txEl>
                                              <p:pRg st="4" end="4"/>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8">
                                            <p:txEl>
                                              <p:pRg st="5" end="5"/>
                                            </p:txEl>
                                          </p:spTgt>
                                        </p:tgtEl>
                                        <p:attrNameLst>
                                          <p:attrName>style.visibility</p:attrName>
                                        </p:attrNameLst>
                                      </p:cBhvr>
                                      <p:to>
                                        <p:strVal val="visible"/>
                                      </p:to>
                                    </p:set>
                                    <p:animEffect transition="in" filter="wipe(up)">
                                      <p:cBhvr>
                                        <p:cTn id="23" dur="500"/>
                                        <p:tgtEl>
                                          <p:spTgt spid="18">
                                            <p:txEl>
                                              <p:pRg st="5" end="5"/>
                                            </p:txEl>
                                          </p:spTgt>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8">
                                            <p:txEl>
                                              <p:pRg st="6" end="6"/>
                                            </p:txEl>
                                          </p:spTgt>
                                        </p:tgtEl>
                                        <p:attrNameLst>
                                          <p:attrName>style.visibility</p:attrName>
                                        </p:attrNameLst>
                                      </p:cBhvr>
                                      <p:to>
                                        <p:strVal val="visible"/>
                                      </p:to>
                                    </p:set>
                                    <p:animEffect transition="in" filter="wipe(up)">
                                      <p:cBhvr>
                                        <p:cTn id="26" dur="500"/>
                                        <p:tgtEl>
                                          <p:spTgt spid="18">
                                            <p:txEl>
                                              <p:pRg st="6" end="6"/>
                                            </p:txEl>
                                          </p:spTgt>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8">
                                            <p:txEl>
                                              <p:pRg st="7" end="7"/>
                                            </p:txEl>
                                          </p:spTgt>
                                        </p:tgtEl>
                                        <p:attrNameLst>
                                          <p:attrName>style.visibility</p:attrName>
                                        </p:attrNameLst>
                                      </p:cBhvr>
                                      <p:to>
                                        <p:strVal val="visible"/>
                                      </p:to>
                                    </p:set>
                                    <p:animEffect transition="in" filter="wipe(up)">
                                      <p:cBhvr>
                                        <p:cTn id="29" dur="500"/>
                                        <p:tgtEl>
                                          <p:spTgt spid="18">
                                            <p:txEl>
                                              <p:pRg st="7" end="7"/>
                                            </p:txEl>
                                          </p:spTgt>
                                        </p:tgtEl>
                                      </p:cBhvr>
                                    </p:animEffect>
                                  </p:childTnLst>
                                </p:cTn>
                              </p:par>
                              <p:par>
                                <p:cTn id="30" presetID="22" presetClass="entr" presetSubtype="1" fill="hold" grpId="0" nodeType="withEffect">
                                  <p:stCondLst>
                                    <p:cond delay="0"/>
                                  </p:stCondLst>
                                  <p:childTnLst>
                                    <p:set>
                                      <p:cBhvr>
                                        <p:cTn id="31" dur="1" fill="hold">
                                          <p:stCondLst>
                                            <p:cond delay="0"/>
                                          </p:stCondLst>
                                        </p:cTn>
                                        <p:tgtEl>
                                          <p:spTgt spid="18">
                                            <p:txEl>
                                              <p:pRg st="8" end="8"/>
                                            </p:txEl>
                                          </p:spTgt>
                                        </p:tgtEl>
                                        <p:attrNameLst>
                                          <p:attrName>style.visibility</p:attrName>
                                        </p:attrNameLst>
                                      </p:cBhvr>
                                      <p:to>
                                        <p:strVal val="visible"/>
                                      </p:to>
                                    </p:set>
                                    <p:animEffect transition="in" filter="wipe(up)">
                                      <p:cBhvr>
                                        <p:cTn id="32" dur="500"/>
                                        <p:tgtEl>
                                          <p:spTgt spid="18">
                                            <p:txEl>
                                              <p:pRg st="8" end="8"/>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8">
                                            <p:txEl>
                                              <p:pRg st="9" end="9"/>
                                            </p:txEl>
                                          </p:spTgt>
                                        </p:tgtEl>
                                        <p:attrNameLst>
                                          <p:attrName>style.visibility</p:attrName>
                                        </p:attrNameLst>
                                      </p:cBhvr>
                                      <p:to>
                                        <p:strVal val="visible"/>
                                      </p:to>
                                    </p:set>
                                    <p:animEffect transition="in" filter="wipe(up)">
                                      <p:cBhvr>
                                        <p:cTn id="35" dur="500"/>
                                        <p:tgtEl>
                                          <p:spTgt spid="18">
                                            <p:txEl>
                                              <p:pRg st="9" end="9"/>
                                            </p:txEl>
                                          </p:spTgt>
                                        </p:tgtEl>
                                      </p:cBhvr>
                                    </p:animEffect>
                                  </p:childTnLst>
                                </p:cTn>
                              </p:par>
                              <p:par>
                                <p:cTn id="36" presetID="22" presetClass="entr" presetSubtype="1" fill="hold" grpId="0" nodeType="withEffect">
                                  <p:stCondLst>
                                    <p:cond delay="0"/>
                                  </p:stCondLst>
                                  <p:childTnLst>
                                    <p:set>
                                      <p:cBhvr>
                                        <p:cTn id="37" dur="1" fill="hold">
                                          <p:stCondLst>
                                            <p:cond delay="0"/>
                                          </p:stCondLst>
                                        </p:cTn>
                                        <p:tgtEl>
                                          <p:spTgt spid="18">
                                            <p:txEl>
                                              <p:pRg st="12" end="12"/>
                                            </p:txEl>
                                          </p:spTgt>
                                        </p:tgtEl>
                                        <p:attrNameLst>
                                          <p:attrName>style.visibility</p:attrName>
                                        </p:attrNameLst>
                                      </p:cBhvr>
                                      <p:to>
                                        <p:strVal val="visible"/>
                                      </p:to>
                                    </p:set>
                                    <p:animEffect transition="in" filter="wipe(up)">
                                      <p:cBhvr>
                                        <p:cTn id="38" dur="500"/>
                                        <p:tgtEl>
                                          <p:spTgt spid="18">
                                            <p:txEl>
                                              <p:pRg st="12" end="12"/>
                                            </p:txEl>
                                          </p:spTgt>
                                        </p:tgtEl>
                                      </p:cBhvr>
                                    </p:animEffect>
                                  </p:childTnLst>
                                </p:cTn>
                              </p:par>
                            </p:childTnLst>
                          </p:cTn>
                        </p:par>
                        <p:par>
                          <p:cTn id="39" fill="hold">
                            <p:stCondLst>
                              <p:cond delay="1000"/>
                            </p:stCondLst>
                            <p:childTnLst>
                              <p:par>
                                <p:cTn id="40" presetID="22" presetClass="entr" presetSubtype="1" fill="hold" grpId="0" nodeType="afterEffect">
                                  <p:stCondLst>
                                    <p:cond delay="0"/>
                                  </p:stCondLst>
                                  <p:childTnLst>
                                    <p:set>
                                      <p:cBhvr>
                                        <p:cTn id="41" dur="1" fill="hold">
                                          <p:stCondLst>
                                            <p:cond delay="0"/>
                                          </p:stCondLst>
                                        </p:cTn>
                                        <p:tgtEl>
                                          <p:spTgt spid="18">
                                            <p:txEl>
                                              <p:pRg st="14" end="14"/>
                                            </p:txEl>
                                          </p:spTgt>
                                        </p:tgtEl>
                                        <p:attrNameLst>
                                          <p:attrName>style.visibility</p:attrName>
                                        </p:attrNameLst>
                                      </p:cBhvr>
                                      <p:to>
                                        <p:strVal val="visible"/>
                                      </p:to>
                                    </p:set>
                                    <p:animEffect transition="in" filter="wipe(up)">
                                      <p:cBhvr>
                                        <p:cTn id="42" dur="500"/>
                                        <p:tgtEl>
                                          <p:spTgt spid="18">
                                            <p:txEl>
                                              <p:pRg st="14" end="14"/>
                                            </p:txEl>
                                          </p:spTgt>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4">
                                            <p:txEl>
                                              <p:pRg st="4" end="4"/>
                                            </p:txEl>
                                          </p:spTgt>
                                        </p:tgtEl>
                                        <p:attrNameLst>
                                          <p:attrName>style.visibility</p:attrName>
                                        </p:attrNameLst>
                                      </p:cBhvr>
                                      <p:to>
                                        <p:strVal val="visible"/>
                                      </p:to>
                                    </p:set>
                                    <p:animEffect transition="in" filter="wipe(up)">
                                      <p:cBhvr>
                                        <p:cTn id="45"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P spid="14" grpId="0" build="p" autoUpdateAnimBg="0"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11</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Aranceles: Productos y mercados beneficiados</a:t>
            </a:r>
            <a:endParaRPr lang="es-ES" altLang="es-CL" sz="2000" b="1" dirty="0">
              <a:solidFill>
                <a:srgbClr val="686868"/>
              </a:solidFill>
              <a:latin typeface="gobCL"/>
            </a:endParaRPr>
          </a:p>
        </p:txBody>
      </p:sp>
      <p:sp>
        <p:nvSpPr>
          <p:cNvPr id="18" name="Rectangle 2"/>
          <p:cNvSpPr txBox="1">
            <a:spLocks noChangeArrowheads="1"/>
          </p:cNvSpPr>
          <p:nvPr/>
        </p:nvSpPr>
        <p:spPr>
          <a:xfrm>
            <a:off x="138592" y="415925"/>
            <a:ext cx="8424862" cy="1025275"/>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Para las exportaciones hacia Japón, Canadá, Malasia y Vietnam, algunos ejemplos de los productos que mejoran:</a:t>
            </a:r>
          </a:p>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pic>
        <p:nvPicPr>
          <p:cNvPr id="2" name="Imagen 1"/>
          <p:cNvPicPr>
            <a:picLocks noChangeAspect="1"/>
          </p:cNvPicPr>
          <p:nvPr/>
        </p:nvPicPr>
        <p:blipFill>
          <a:blip r:embed="rId3"/>
          <a:stretch>
            <a:fillRect/>
          </a:stretch>
        </p:blipFill>
        <p:spPr>
          <a:xfrm>
            <a:off x="1691680" y="1305876"/>
            <a:ext cx="6076964" cy="4427408"/>
          </a:xfrm>
          <a:prstGeom prst="rect">
            <a:avLst/>
          </a:prstGeom>
        </p:spPr>
      </p:pic>
      <p:pic>
        <p:nvPicPr>
          <p:cNvPr id="4" name="Imagen 3"/>
          <p:cNvPicPr>
            <a:picLocks noChangeAspect="1"/>
          </p:cNvPicPr>
          <p:nvPr/>
        </p:nvPicPr>
        <p:blipFill>
          <a:blip r:embed="rId4"/>
          <a:stretch>
            <a:fillRect/>
          </a:stretch>
        </p:blipFill>
        <p:spPr>
          <a:xfrm>
            <a:off x="1691680" y="5733284"/>
            <a:ext cx="6076964" cy="903957"/>
          </a:xfrm>
          <a:prstGeom prst="rect">
            <a:avLst/>
          </a:prstGeom>
        </p:spPr>
      </p:pic>
    </p:spTree>
    <p:extLst>
      <p:ext uri="{BB962C8B-B14F-4D97-AF65-F5344CB8AC3E}">
        <p14:creationId xmlns:p14="http://schemas.microsoft.com/office/powerpoint/2010/main" val="3267570378"/>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8">
                                            <p:txEl>
                                              <p:pRg st="1" end="1"/>
                                            </p:txEl>
                                          </p:spTgt>
                                        </p:tgtEl>
                                        <p:attrNameLst>
                                          <p:attrName>style.visibility</p:attrName>
                                        </p:attrNameLst>
                                      </p:cBhvr>
                                      <p:to>
                                        <p:strVal val="visible"/>
                                      </p:to>
                                    </p:set>
                                    <p:animEffect transition="in" filter="wipe(up)">
                                      <p:cBhvr>
                                        <p:cTn id="14" dur="500"/>
                                        <p:tgtEl>
                                          <p:spTgt spid="18">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
                                            <p:txEl>
                                              <p:pRg st="5" end="5"/>
                                            </p:txEl>
                                          </p:spTgt>
                                        </p:tgtEl>
                                        <p:attrNameLst>
                                          <p:attrName>style.visibility</p:attrName>
                                        </p:attrNameLst>
                                      </p:cBhvr>
                                      <p:to>
                                        <p:strVal val="visible"/>
                                      </p:to>
                                    </p:set>
                                    <p:animEffect transition="in" filter="wipe(up)">
                                      <p:cBhvr>
                                        <p:cTn id="17" dur="500"/>
                                        <p:tgtEl>
                                          <p:spTgt spid="18">
                                            <p:txEl>
                                              <p:pRg st="5" end="5"/>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4">
                                            <p:txEl>
                                              <p:pRg st="4" end="4"/>
                                            </p:txEl>
                                          </p:spTgt>
                                        </p:tgtEl>
                                        <p:attrNameLst>
                                          <p:attrName>style.visibility</p:attrName>
                                        </p:attrNameLst>
                                      </p:cBhvr>
                                      <p:to>
                                        <p:strVal val="visible"/>
                                      </p:to>
                                    </p:set>
                                    <p:animEffect transition="in" filter="wipe(up)">
                                      <p:cBhvr>
                                        <p:cTn id="20"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P spid="14" grpId="0" build="p" autoUpdateAnimBg="0"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12</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Reglas de Origen y Procedimientos aduaneros</a:t>
            </a:r>
            <a:endParaRPr lang="es-ES" altLang="es-CL" sz="2000" b="1" dirty="0">
              <a:solidFill>
                <a:srgbClr val="686868"/>
              </a:solidFill>
              <a:latin typeface="gobCL"/>
            </a:endParaRPr>
          </a:p>
        </p:txBody>
      </p:sp>
      <p:sp>
        <p:nvSpPr>
          <p:cNvPr id="18" name="Rectangle 2"/>
          <p:cNvSpPr txBox="1">
            <a:spLocks noChangeArrowheads="1"/>
          </p:cNvSpPr>
          <p:nvPr/>
        </p:nvSpPr>
        <p:spPr>
          <a:xfrm>
            <a:off x="251520" y="747059"/>
            <a:ext cx="8892480" cy="5824676"/>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Armonización </a:t>
            </a:r>
            <a:r>
              <a:rPr lang="es-MX" sz="2000" dirty="0">
                <a:solidFill>
                  <a:schemeClr val="bg1">
                    <a:lumMod val="50000"/>
                  </a:schemeClr>
                </a:solidFill>
                <a:latin typeface="gobCL"/>
              </a:rPr>
              <a:t>de procedimientos y documentos </a:t>
            </a:r>
            <a:r>
              <a:rPr lang="es-MX" sz="2000" dirty="0" smtClean="0">
                <a:solidFill>
                  <a:schemeClr val="bg1">
                    <a:lumMod val="50000"/>
                  </a:schemeClr>
                </a:solidFill>
                <a:latin typeface="gobCL"/>
              </a:rPr>
              <a:t>aduaneros: nueve procedimientos diferentes vs uno</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MX" sz="2000" dirty="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Documentos de respaldo del certificado de origen podrá ser almacenado  en </a:t>
            </a:r>
            <a:r>
              <a:rPr lang="es-MX" sz="2000" dirty="0">
                <a:solidFill>
                  <a:schemeClr val="bg1">
                    <a:lumMod val="50000"/>
                  </a:schemeClr>
                </a:solidFill>
                <a:latin typeface="gobCL"/>
              </a:rPr>
              <a:t>formato electrónico: </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a:solidFill>
                  <a:schemeClr val="bg1">
                    <a:lumMod val="50000"/>
                  </a:schemeClr>
                </a:solidFill>
                <a:latin typeface="gobCL"/>
              </a:rPr>
              <a:t>disminución de costos para los exportadores, productores e importadores</a:t>
            </a:r>
            <a:r>
              <a:rPr lang="es-MX" sz="2000" dirty="0" smtClean="0">
                <a:solidFill>
                  <a:schemeClr val="bg1">
                    <a:lumMod val="50000"/>
                  </a:schemeClr>
                </a:solidFill>
                <a:latin typeface="gobCL"/>
              </a:rPr>
              <a:t>.</a:t>
            </a:r>
          </a:p>
          <a:p>
            <a:pPr lvl="1" algn="just" eaLnBrk="1" hangingPunct="1">
              <a:lnSpc>
                <a:spcPct val="80000"/>
              </a:lnSpc>
              <a:buClr>
                <a:schemeClr val="accent2">
                  <a:lumMod val="75000"/>
                </a:schemeClr>
              </a:buClr>
              <a:buFont typeface="Wingdings" panose="05000000000000000000" pitchFamily="2" charset="2"/>
              <a:buChar char="§"/>
              <a:defRPr/>
            </a:pPr>
            <a:endParaRPr lang="es-MX" sz="2000" dirty="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Posibilidad </a:t>
            </a:r>
            <a:r>
              <a:rPr lang="es-MX" sz="2000" dirty="0">
                <a:solidFill>
                  <a:schemeClr val="bg1">
                    <a:lumMod val="50000"/>
                  </a:schemeClr>
                </a:solidFill>
                <a:latin typeface="gobCL"/>
              </a:rPr>
              <a:t>de utilizar un país no Parte del Acuerdo para distribución de mercancías (siempre que se mantengan bajo control aduanero durante el tránsito y/o transbordo</a:t>
            </a:r>
            <a:r>
              <a:rPr lang="es-MX" sz="2000" dirty="0" smtClean="0">
                <a:solidFill>
                  <a:schemeClr val="bg1">
                    <a:lumMod val="50000"/>
                  </a:schemeClr>
                </a:solidFill>
                <a:latin typeface="gobCL"/>
              </a:rPr>
              <a:t>)</a:t>
            </a:r>
          </a:p>
          <a:p>
            <a:pPr algn="just" eaLnBrk="1" hangingPunct="1">
              <a:lnSpc>
                <a:spcPct val="80000"/>
              </a:lnSpc>
              <a:buClr>
                <a:schemeClr val="accent2">
                  <a:lumMod val="75000"/>
                </a:schemeClr>
              </a:buClr>
              <a:buFont typeface="Wingdings" panose="05000000000000000000" pitchFamily="2" charset="2"/>
              <a:buChar char="§"/>
              <a:defRPr/>
            </a:pPr>
            <a:endParaRPr lang="es-ES_tradnl" sz="2000" dirty="0" smtClean="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endParaRPr lang="es-MX" sz="2000" dirty="0">
              <a:solidFill>
                <a:schemeClr val="bg1">
                  <a:lumMod val="50000"/>
                </a:schemeClr>
              </a:solidFill>
              <a:latin typeface="gobCL"/>
            </a:endParaRPr>
          </a:p>
          <a:p>
            <a:pPr lvl="2" algn="just" defTabSz="914400">
              <a:buSzPct val="80000"/>
              <a:buNone/>
            </a:pPr>
            <a:endParaRPr lang="es-CL" altLang="es-CL" sz="2000" dirty="0">
              <a:solidFill>
                <a:schemeClr val="bg1">
                  <a:lumMod val="50000"/>
                </a:schemeClr>
              </a:solidFill>
              <a:latin typeface="gobCL"/>
            </a:endParaRPr>
          </a:p>
          <a:p>
            <a:pPr lvl="2" algn="just" defTabSz="914400">
              <a:buSzPct val="80000"/>
              <a:buFont typeface="Wingdings" panose="05000000000000000000" pitchFamily="2" charset="2"/>
              <a:buChar char="Ø"/>
            </a:pPr>
            <a:endParaRPr lang="es-CL" altLang="es-CL" sz="2000" dirty="0">
              <a:solidFill>
                <a:schemeClr val="bg1">
                  <a:lumMod val="50000"/>
                </a:schemeClr>
              </a:solidFill>
              <a:latin typeface="gobCL"/>
            </a:endParaRPr>
          </a:p>
          <a:p>
            <a:pPr marL="857441" lvl="2" indent="0" algn="just" eaLnBrk="1" hangingPunct="1">
              <a:lnSpc>
                <a:spcPct val="80000"/>
              </a:lnSpc>
              <a:buClr>
                <a:schemeClr val="accent2">
                  <a:lumMod val="75000"/>
                </a:schemeClr>
              </a:buClr>
              <a:buNone/>
              <a:defRPr/>
            </a:pPr>
            <a:r>
              <a:rPr lang="es-CL" sz="2000" dirty="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extLst>
      <p:ext uri="{BB962C8B-B14F-4D97-AF65-F5344CB8AC3E}">
        <p14:creationId xmlns:p14="http://schemas.microsoft.com/office/powerpoint/2010/main" val="2640229872"/>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8">
                                            <p:txEl>
                                              <p:pRg st="1" end="1"/>
                                            </p:txEl>
                                          </p:spTgt>
                                        </p:tgtEl>
                                        <p:attrNameLst>
                                          <p:attrName>style.visibility</p:attrName>
                                        </p:attrNameLst>
                                      </p:cBhvr>
                                      <p:to>
                                        <p:strVal val="visible"/>
                                      </p:to>
                                    </p:set>
                                    <p:animEffect transition="in" filter="wipe(up)">
                                      <p:cBhvr>
                                        <p:cTn id="14" dur="500"/>
                                        <p:tgtEl>
                                          <p:spTgt spid="18">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
                                            <p:txEl>
                                              <p:pRg st="3" end="3"/>
                                            </p:txEl>
                                          </p:spTgt>
                                        </p:tgtEl>
                                        <p:attrNameLst>
                                          <p:attrName>style.visibility</p:attrName>
                                        </p:attrNameLst>
                                      </p:cBhvr>
                                      <p:to>
                                        <p:strVal val="visible"/>
                                      </p:to>
                                    </p:set>
                                    <p:animEffect transition="in" filter="wipe(up)">
                                      <p:cBhvr>
                                        <p:cTn id="17" dur="500"/>
                                        <p:tgtEl>
                                          <p:spTgt spid="18">
                                            <p:txEl>
                                              <p:pRg st="3" end="3"/>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8">
                                            <p:txEl>
                                              <p:pRg st="4" end="4"/>
                                            </p:txEl>
                                          </p:spTgt>
                                        </p:tgtEl>
                                        <p:attrNameLst>
                                          <p:attrName>style.visibility</p:attrName>
                                        </p:attrNameLst>
                                      </p:cBhvr>
                                      <p:to>
                                        <p:strVal val="visible"/>
                                      </p:to>
                                    </p:set>
                                    <p:animEffect transition="in" filter="wipe(up)">
                                      <p:cBhvr>
                                        <p:cTn id="20" dur="500"/>
                                        <p:tgtEl>
                                          <p:spTgt spid="18">
                                            <p:txEl>
                                              <p:pRg st="4" end="4"/>
                                            </p:txEl>
                                          </p:spTgt>
                                        </p:tgtEl>
                                      </p:cBhvr>
                                    </p:animEffect>
                                  </p:childTnLst>
                                </p:cTn>
                              </p:par>
                            </p:childTnLst>
                          </p:cTn>
                        </p:par>
                        <p:par>
                          <p:cTn id="21" fill="hold">
                            <p:stCondLst>
                              <p:cond delay="1000"/>
                            </p:stCondLst>
                            <p:childTnLst>
                              <p:par>
                                <p:cTn id="22" presetID="22" presetClass="entr" presetSubtype="1" fill="hold" grpId="0" nodeType="afterEffect">
                                  <p:stCondLst>
                                    <p:cond delay="0"/>
                                  </p:stCondLst>
                                  <p:childTnLst>
                                    <p:set>
                                      <p:cBhvr>
                                        <p:cTn id="23" dur="1" fill="hold">
                                          <p:stCondLst>
                                            <p:cond delay="0"/>
                                          </p:stCondLst>
                                        </p:cTn>
                                        <p:tgtEl>
                                          <p:spTgt spid="18">
                                            <p:txEl>
                                              <p:pRg st="6" end="6"/>
                                            </p:txEl>
                                          </p:spTgt>
                                        </p:tgtEl>
                                        <p:attrNameLst>
                                          <p:attrName>style.visibility</p:attrName>
                                        </p:attrNameLst>
                                      </p:cBhvr>
                                      <p:to>
                                        <p:strVal val="visible"/>
                                      </p:to>
                                    </p:set>
                                    <p:animEffect transition="in" filter="wipe(up)">
                                      <p:cBhvr>
                                        <p:cTn id="24" dur="500"/>
                                        <p:tgtEl>
                                          <p:spTgt spid="18">
                                            <p:txEl>
                                              <p:pRg st="6" end="6"/>
                                            </p:txEl>
                                          </p:spTgt>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8">
                                            <p:txEl>
                                              <p:pRg st="11" end="11"/>
                                            </p:txEl>
                                          </p:spTgt>
                                        </p:tgtEl>
                                        <p:attrNameLst>
                                          <p:attrName>style.visibility</p:attrName>
                                        </p:attrNameLst>
                                      </p:cBhvr>
                                      <p:to>
                                        <p:strVal val="visible"/>
                                      </p:to>
                                    </p:set>
                                    <p:animEffect transition="in" filter="wipe(up)">
                                      <p:cBhvr>
                                        <p:cTn id="28" dur="500"/>
                                        <p:tgtEl>
                                          <p:spTgt spid="18">
                                            <p:txEl>
                                              <p:pRg st="11" end="11"/>
                                            </p:txEl>
                                          </p:spTgt>
                                        </p:tgtEl>
                                      </p:cBhvr>
                                    </p:animEffect>
                                  </p:childTnLst>
                                </p:cTn>
                              </p:par>
                              <p:par>
                                <p:cTn id="29" presetID="22" presetClass="entr" presetSubtype="1" fill="hold" grpId="0" nodeType="withEffect">
                                  <p:stCondLst>
                                    <p:cond delay="0"/>
                                  </p:stCondLst>
                                  <p:childTnLst>
                                    <p:set>
                                      <p:cBhvr>
                                        <p:cTn id="30" dur="1" fill="hold">
                                          <p:stCondLst>
                                            <p:cond delay="0"/>
                                          </p:stCondLst>
                                        </p:cTn>
                                        <p:tgtEl>
                                          <p:spTgt spid="14">
                                            <p:txEl>
                                              <p:pRg st="4" end="4"/>
                                            </p:txEl>
                                          </p:spTgt>
                                        </p:tgtEl>
                                        <p:attrNameLst>
                                          <p:attrName>style.visibility</p:attrName>
                                        </p:attrNameLst>
                                      </p:cBhvr>
                                      <p:to>
                                        <p:strVal val="visible"/>
                                      </p:to>
                                    </p:set>
                                    <p:animEffect transition="in" filter="wipe(up)">
                                      <p:cBhvr>
                                        <p:cTn id="31"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P spid="14" grpId="0" build="p" autoUpdateAnimBg="0"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13</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Reglas de Origen y Procedimientos aduaneros</a:t>
            </a:r>
            <a:endParaRPr lang="es-ES" altLang="es-CL" sz="2000" b="1" dirty="0">
              <a:solidFill>
                <a:srgbClr val="686868"/>
              </a:solidFill>
              <a:latin typeface="gobCL"/>
            </a:endParaRPr>
          </a:p>
        </p:txBody>
      </p:sp>
      <p:sp>
        <p:nvSpPr>
          <p:cNvPr id="18" name="Rectangle 2"/>
          <p:cNvSpPr txBox="1">
            <a:spLocks noChangeArrowheads="1"/>
          </p:cNvSpPr>
          <p:nvPr/>
        </p:nvSpPr>
        <p:spPr>
          <a:xfrm>
            <a:off x="251520" y="747059"/>
            <a:ext cx="8892480" cy="5824676"/>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endParaRPr lang="es-ES_tradnl" sz="2000" dirty="0" smtClean="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r>
              <a:rPr lang="es-ES_tradnl" sz="2000" dirty="0" smtClean="0">
                <a:solidFill>
                  <a:schemeClr val="bg1">
                    <a:lumMod val="50000"/>
                  </a:schemeClr>
                </a:solidFill>
                <a:latin typeface="gobCL"/>
              </a:rPr>
              <a:t>El </a:t>
            </a:r>
            <a:r>
              <a:rPr lang="es-ES_tradnl" sz="2000" dirty="0">
                <a:solidFill>
                  <a:schemeClr val="bg1">
                    <a:lumMod val="50000"/>
                  </a:schemeClr>
                </a:solidFill>
                <a:latin typeface="gobCL"/>
              </a:rPr>
              <a:t>Acuerdo TPP permitirá simplificar o al menos estandarizar muchos de los procedimientos y documentos actualmente utilizados y por consiguiente, reducir los costos involucrados en las operaciones de importación y </a:t>
            </a:r>
            <a:r>
              <a:rPr lang="es-ES_tradnl" sz="2000" dirty="0" smtClean="0">
                <a:solidFill>
                  <a:schemeClr val="bg1">
                    <a:lumMod val="50000"/>
                  </a:schemeClr>
                </a:solidFill>
                <a:latin typeface="gobCL"/>
              </a:rPr>
              <a:t>exportación </a:t>
            </a:r>
          </a:p>
          <a:p>
            <a:pPr algn="just" eaLnBrk="1" hangingPunct="1">
              <a:lnSpc>
                <a:spcPct val="80000"/>
              </a:lnSpc>
              <a:buClr>
                <a:schemeClr val="accent2">
                  <a:lumMod val="75000"/>
                </a:schemeClr>
              </a:buClr>
              <a:buFont typeface="Wingdings" panose="05000000000000000000" pitchFamily="2" charset="2"/>
              <a:buChar char="§"/>
              <a:defRPr/>
            </a:pPr>
            <a:endParaRPr lang="es-ES_tradnl" sz="2000" dirty="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r>
              <a:rPr lang="es-ES_tradnl" sz="2000" dirty="0" err="1" smtClean="0">
                <a:solidFill>
                  <a:schemeClr val="bg1">
                    <a:lumMod val="50000"/>
                  </a:schemeClr>
                </a:solidFill>
                <a:latin typeface="gobCL"/>
              </a:rPr>
              <a:t>Autocertificación</a:t>
            </a:r>
            <a:r>
              <a:rPr lang="es-ES_tradnl" sz="2000" dirty="0" smtClean="0">
                <a:solidFill>
                  <a:schemeClr val="bg1">
                    <a:lumMod val="50000"/>
                  </a:schemeClr>
                </a:solidFill>
                <a:latin typeface="gobCL"/>
              </a:rPr>
              <a:t>: no hay formato establecido pero sí la información mínima que debe contener el certificado, </a:t>
            </a:r>
          </a:p>
          <a:p>
            <a:pPr algn="just" eaLnBrk="1" hangingPunct="1">
              <a:lnSpc>
                <a:spcPct val="80000"/>
              </a:lnSpc>
              <a:buClr>
                <a:schemeClr val="accent2">
                  <a:lumMod val="75000"/>
                </a:schemeClr>
              </a:buClr>
              <a:buFont typeface="Wingdings" panose="05000000000000000000" pitchFamily="2" charset="2"/>
              <a:buChar char="§"/>
              <a:defRPr/>
            </a:pPr>
            <a:endParaRPr lang="es-ES_tradnl" sz="2000" dirty="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r>
              <a:rPr lang="es-ES_tradnl" sz="2000" dirty="0" smtClean="0">
                <a:solidFill>
                  <a:schemeClr val="bg1">
                    <a:lumMod val="50000"/>
                  </a:schemeClr>
                </a:solidFill>
                <a:latin typeface="gobCL"/>
              </a:rPr>
              <a:t>Importador, exportador o productor</a:t>
            </a:r>
          </a:p>
          <a:p>
            <a:pPr algn="just" eaLnBrk="1" hangingPunct="1">
              <a:lnSpc>
                <a:spcPct val="80000"/>
              </a:lnSpc>
              <a:buClr>
                <a:schemeClr val="accent2">
                  <a:lumMod val="75000"/>
                </a:schemeClr>
              </a:buClr>
              <a:buFont typeface="Wingdings" panose="05000000000000000000" pitchFamily="2" charset="2"/>
              <a:buChar char="§"/>
              <a:defRPr/>
            </a:pPr>
            <a:endParaRPr lang="es-ES_tradnl" sz="2000" dirty="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r>
              <a:rPr lang="es-ES_tradnl" sz="2000" dirty="0" smtClean="0">
                <a:solidFill>
                  <a:schemeClr val="bg1">
                    <a:lumMod val="50000"/>
                  </a:schemeClr>
                </a:solidFill>
                <a:latin typeface="gobCL"/>
              </a:rPr>
              <a:t>posible certificado electrónico.</a:t>
            </a:r>
            <a:r>
              <a:rPr lang="es-ES_tradnl" sz="2000" dirty="0">
                <a:solidFill>
                  <a:schemeClr val="bg1">
                    <a:lumMod val="50000"/>
                  </a:schemeClr>
                </a:solidFill>
                <a:latin typeface="gobCL"/>
              </a:rPr>
              <a:t> </a:t>
            </a:r>
            <a:endParaRPr lang="es-ES_tradnl" sz="2000" dirty="0" smtClean="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a:p>
            <a:pPr lvl="0" algn="just" eaLnBrk="1" hangingPunct="1">
              <a:lnSpc>
                <a:spcPct val="80000"/>
              </a:lnSpc>
              <a:buClr>
                <a:schemeClr val="accent2">
                  <a:lumMod val="75000"/>
                </a:schemeClr>
              </a:buClr>
              <a:buFont typeface="Wingdings" panose="05000000000000000000" pitchFamily="2" charset="2"/>
              <a:buChar char="§"/>
              <a:defRPr/>
            </a:pPr>
            <a:r>
              <a:rPr lang="es-ES_tradnl" sz="2000" dirty="0">
                <a:solidFill>
                  <a:schemeClr val="bg1">
                    <a:lumMod val="50000"/>
                  </a:schemeClr>
                </a:solidFill>
                <a:latin typeface="gobCL"/>
              </a:rPr>
              <a:t>Los mecanismos de cooperación que se establecen entre las Aduanas del </a:t>
            </a:r>
            <a:r>
              <a:rPr lang="es-ES_tradnl" sz="2000" dirty="0" smtClean="0">
                <a:solidFill>
                  <a:schemeClr val="bg1">
                    <a:lumMod val="50000"/>
                  </a:schemeClr>
                </a:solidFill>
                <a:latin typeface="gobCL"/>
              </a:rPr>
              <a:t>TPP </a:t>
            </a:r>
            <a:r>
              <a:rPr lang="es-ES_tradnl" sz="2000" dirty="0">
                <a:solidFill>
                  <a:schemeClr val="bg1">
                    <a:lumMod val="50000"/>
                  </a:schemeClr>
                </a:solidFill>
                <a:latin typeface="gobCL"/>
              </a:rPr>
              <a:t>permitirán agilizar los procesos de fiscalización y se enfocarán a aquellos productos con más alto riesgo de incumplimiento de las disposiciones del Acuerdo, optimizando las funciones fiscalizadoras de las Aduanas.</a:t>
            </a:r>
            <a:endParaRPr lang="es-CL" sz="2000" dirty="0">
              <a:solidFill>
                <a:schemeClr val="bg1">
                  <a:lumMod val="50000"/>
                </a:schemeClr>
              </a:solidFill>
              <a:latin typeface="gobCL"/>
            </a:endParaRPr>
          </a:p>
          <a:p>
            <a:pPr algn="just" eaLnBrk="1" hangingPunct="1">
              <a:lnSpc>
                <a:spcPct val="80000"/>
              </a:lnSpc>
              <a:buClr>
                <a:schemeClr val="accent2">
                  <a:lumMod val="75000"/>
                </a:schemeClr>
              </a:buClr>
              <a:buFont typeface="Wingdings" panose="05000000000000000000" pitchFamily="2" charset="2"/>
              <a:buChar char="§"/>
              <a:defRPr/>
            </a:pPr>
            <a:endParaRPr lang="es-MX" sz="2000" dirty="0">
              <a:solidFill>
                <a:schemeClr val="bg1">
                  <a:lumMod val="50000"/>
                </a:schemeClr>
              </a:solidFill>
              <a:latin typeface="gobCL"/>
            </a:endParaRPr>
          </a:p>
          <a:p>
            <a:pPr lvl="2" algn="just" defTabSz="914400">
              <a:buSzPct val="80000"/>
              <a:buNone/>
            </a:pPr>
            <a:endParaRPr lang="es-CL" altLang="es-CL" sz="2000" dirty="0">
              <a:solidFill>
                <a:schemeClr val="bg1">
                  <a:lumMod val="50000"/>
                </a:schemeClr>
              </a:solidFill>
              <a:latin typeface="gobCL"/>
            </a:endParaRPr>
          </a:p>
          <a:p>
            <a:pPr lvl="2" algn="just" defTabSz="914400">
              <a:buSzPct val="80000"/>
              <a:buFont typeface="Wingdings" panose="05000000000000000000" pitchFamily="2" charset="2"/>
              <a:buChar char="Ø"/>
            </a:pPr>
            <a:endParaRPr lang="es-CL" altLang="es-CL" sz="2000" dirty="0">
              <a:solidFill>
                <a:schemeClr val="bg1">
                  <a:lumMod val="50000"/>
                </a:schemeClr>
              </a:solidFill>
              <a:latin typeface="gobCL"/>
            </a:endParaRPr>
          </a:p>
          <a:p>
            <a:pPr marL="857441" lvl="2" indent="0" algn="just" eaLnBrk="1" hangingPunct="1">
              <a:lnSpc>
                <a:spcPct val="80000"/>
              </a:lnSpc>
              <a:buClr>
                <a:schemeClr val="accent2">
                  <a:lumMod val="75000"/>
                </a:schemeClr>
              </a:buClr>
              <a:buNone/>
              <a:defRPr/>
            </a:pPr>
            <a:r>
              <a:rPr lang="es-CL" sz="2000" dirty="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extLst>
      <p:ext uri="{BB962C8B-B14F-4D97-AF65-F5344CB8AC3E}">
        <p14:creationId xmlns:p14="http://schemas.microsoft.com/office/powerpoint/2010/main" val="1441543269"/>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8">
                                            <p:txEl>
                                              <p:pRg st="2" end="2"/>
                                            </p:txEl>
                                          </p:spTgt>
                                        </p:tgtEl>
                                        <p:attrNameLst>
                                          <p:attrName>style.visibility</p:attrName>
                                        </p:attrNameLst>
                                      </p:cBhvr>
                                      <p:to>
                                        <p:strVal val="visible"/>
                                      </p:to>
                                    </p:set>
                                    <p:animEffect transition="in" filter="wipe(up)">
                                      <p:cBhvr>
                                        <p:cTn id="14" dur="500"/>
                                        <p:tgtEl>
                                          <p:spTgt spid="18">
                                            <p:txEl>
                                              <p:pRg st="2" end="2"/>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
                                            <p:txEl>
                                              <p:pRg st="4" end="4"/>
                                            </p:txEl>
                                          </p:spTgt>
                                        </p:tgtEl>
                                        <p:attrNameLst>
                                          <p:attrName>style.visibility</p:attrName>
                                        </p:attrNameLst>
                                      </p:cBhvr>
                                      <p:to>
                                        <p:strVal val="visible"/>
                                      </p:to>
                                    </p:set>
                                    <p:animEffect transition="in" filter="wipe(up)">
                                      <p:cBhvr>
                                        <p:cTn id="17" dur="500"/>
                                        <p:tgtEl>
                                          <p:spTgt spid="18">
                                            <p:txEl>
                                              <p:pRg st="4" end="4"/>
                                            </p:txEl>
                                          </p:spTgt>
                                        </p:tgtEl>
                                      </p:cBhvr>
                                    </p:animEffect>
                                  </p:childTnLst>
                                </p:cTn>
                              </p:par>
                            </p:childTnLst>
                          </p:cTn>
                        </p:par>
                        <p:par>
                          <p:cTn id="18" fill="hold">
                            <p:stCondLst>
                              <p:cond delay="1000"/>
                            </p:stCondLst>
                            <p:childTnLst>
                              <p:par>
                                <p:cTn id="19" presetID="22" presetClass="entr" presetSubtype="1" fill="hold" grpId="0" nodeType="afterEffect">
                                  <p:stCondLst>
                                    <p:cond delay="0"/>
                                  </p:stCondLst>
                                  <p:childTnLst>
                                    <p:set>
                                      <p:cBhvr>
                                        <p:cTn id="20" dur="1" fill="hold">
                                          <p:stCondLst>
                                            <p:cond delay="0"/>
                                          </p:stCondLst>
                                        </p:cTn>
                                        <p:tgtEl>
                                          <p:spTgt spid="18">
                                            <p:txEl>
                                              <p:pRg st="6" end="6"/>
                                            </p:txEl>
                                          </p:spTgt>
                                        </p:tgtEl>
                                        <p:attrNameLst>
                                          <p:attrName>style.visibility</p:attrName>
                                        </p:attrNameLst>
                                      </p:cBhvr>
                                      <p:to>
                                        <p:strVal val="visible"/>
                                      </p:to>
                                    </p:set>
                                    <p:animEffect transition="in" filter="wipe(up)">
                                      <p:cBhvr>
                                        <p:cTn id="21" dur="500"/>
                                        <p:tgtEl>
                                          <p:spTgt spid="18">
                                            <p:txEl>
                                              <p:pRg st="6" end="6"/>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8">
                                            <p:txEl>
                                              <p:pRg st="8" end="8"/>
                                            </p:txEl>
                                          </p:spTgt>
                                        </p:tgtEl>
                                        <p:attrNameLst>
                                          <p:attrName>style.visibility</p:attrName>
                                        </p:attrNameLst>
                                      </p:cBhvr>
                                      <p:to>
                                        <p:strVal val="visible"/>
                                      </p:to>
                                    </p:set>
                                    <p:animEffect transition="in" filter="wipe(up)">
                                      <p:cBhvr>
                                        <p:cTn id="24" dur="500"/>
                                        <p:tgtEl>
                                          <p:spTgt spid="18">
                                            <p:txEl>
                                              <p:pRg st="8" end="8"/>
                                            </p:txEl>
                                          </p:spTgt>
                                        </p:tgtEl>
                                      </p:cBhvr>
                                    </p:animEffect>
                                  </p:childTnLst>
                                </p:cTn>
                              </p:par>
                            </p:childTnLst>
                          </p:cTn>
                        </p:par>
                        <p:par>
                          <p:cTn id="25" fill="hold">
                            <p:stCondLst>
                              <p:cond delay="1500"/>
                            </p:stCondLst>
                            <p:childTnLst>
                              <p:par>
                                <p:cTn id="26" presetID="22" presetClass="entr" presetSubtype="1" fill="hold" grpId="0" nodeType="afterEffect">
                                  <p:stCondLst>
                                    <p:cond delay="0"/>
                                  </p:stCondLst>
                                  <p:childTnLst>
                                    <p:set>
                                      <p:cBhvr>
                                        <p:cTn id="27" dur="1" fill="hold">
                                          <p:stCondLst>
                                            <p:cond delay="0"/>
                                          </p:stCondLst>
                                        </p:cTn>
                                        <p:tgtEl>
                                          <p:spTgt spid="18">
                                            <p:txEl>
                                              <p:pRg st="10" end="10"/>
                                            </p:txEl>
                                          </p:spTgt>
                                        </p:tgtEl>
                                        <p:attrNameLst>
                                          <p:attrName>style.visibility</p:attrName>
                                        </p:attrNameLst>
                                      </p:cBhvr>
                                      <p:to>
                                        <p:strVal val="visible"/>
                                      </p:to>
                                    </p:set>
                                    <p:animEffect transition="in" filter="wipe(up)">
                                      <p:cBhvr>
                                        <p:cTn id="28" dur="500"/>
                                        <p:tgtEl>
                                          <p:spTgt spid="18">
                                            <p:txEl>
                                              <p:pRg st="10" end="10"/>
                                            </p:txEl>
                                          </p:spTgt>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18">
                                            <p:txEl>
                                              <p:pRg st="14" end="14"/>
                                            </p:txEl>
                                          </p:spTgt>
                                        </p:tgtEl>
                                        <p:attrNameLst>
                                          <p:attrName>style.visibility</p:attrName>
                                        </p:attrNameLst>
                                      </p:cBhvr>
                                      <p:to>
                                        <p:strVal val="visible"/>
                                      </p:to>
                                    </p:set>
                                    <p:animEffect transition="in" filter="wipe(up)">
                                      <p:cBhvr>
                                        <p:cTn id="32" dur="500"/>
                                        <p:tgtEl>
                                          <p:spTgt spid="18">
                                            <p:txEl>
                                              <p:pRg st="14" end="14"/>
                                            </p:txEl>
                                          </p:spTgt>
                                        </p:tgtEl>
                                      </p:cBhvr>
                                    </p:animEffect>
                                  </p:childTnLst>
                                </p:cTn>
                              </p:par>
                              <p:par>
                                <p:cTn id="33" presetID="22" presetClass="entr" presetSubtype="1" fill="hold" grpId="0" nodeType="with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animEffect transition="in" filter="wipe(up)">
                                      <p:cBhvr>
                                        <p:cTn id="35"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P spid="14" grpId="0" build="p" autoUpdateAnimBg="0" advAuto="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14</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8" name="Rectangle 2"/>
          <p:cNvSpPr txBox="1">
            <a:spLocks noChangeArrowheads="1"/>
          </p:cNvSpPr>
          <p:nvPr/>
        </p:nvSpPr>
        <p:spPr>
          <a:xfrm>
            <a:off x="251520" y="747059"/>
            <a:ext cx="8892480" cy="5130213"/>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Reglas más simples</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Reglas de </a:t>
            </a:r>
            <a:r>
              <a:rPr lang="es-ES" sz="2000" dirty="0">
                <a:solidFill>
                  <a:schemeClr val="bg1">
                    <a:lumMod val="50000"/>
                  </a:schemeClr>
                </a:solidFill>
                <a:latin typeface="gobCL"/>
              </a:rPr>
              <a:t>origen comunes: Se contará con grupo único de Reglas Específicas de Origen que facilitará el uso de las mismas para los operadores </a:t>
            </a:r>
            <a:r>
              <a:rPr lang="es-ES" sz="2000" dirty="0" smtClean="0">
                <a:solidFill>
                  <a:schemeClr val="bg1">
                    <a:lumMod val="50000"/>
                  </a:schemeClr>
                </a:solidFill>
                <a:latin typeface="gobCL"/>
              </a:rPr>
              <a:t>comerciales</a:t>
            </a:r>
            <a:endParaRPr lang="es-ES" sz="2000" dirty="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Mayor </a:t>
            </a:r>
            <a:r>
              <a:rPr lang="es-ES" sz="2000" dirty="0">
                <a:solidFill>
                  <a:schemeClr val="bg1">
                    <a:lumMod val="50000"/>
                  </a:schemeClr>
                </a:solidFill>
                <a:latin typeface="gobCL"/>
              </a:rPr>
              <a:t>oferta de insumos: Los países TPP tendrán la posibilidad de contar con mayor número de insumos originarios en la producción de bienes que podrán acceder a preferencias </a:t>
            </a:r>
            <a:r>
              <a:rPr lang="es-ES" sz="2000" dirty="0" smtClean="0">
                <a:solidFill>
                  <a:schemeClr val="bg1">
                    <a:lumMod val="50000"/>
                  </a:schemeClr>
                </a:solidFill>
                <a:latin typeface="gobCL"/>
              </a:rPr>
              <a:t>arancelarias</a:t>
            </a:r>
            <a:endParaRPr lang="es-ES" sz="2000" dirty="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2" name="Shape 2"/>
          <p:cNvSpPr>
            <a:spLocks noChangeArrowheads="1"/>
          </p:cNvSpPr>
          <p:nvPr/>
        </p:nvSpPr>
        <p:spPr bwMode="auto">
          <a:xfrm>
            <a:off x="152400" y="1948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Reglas de Origen y Procedimientos aduaneros</a:t>
            </a:r>
            <a:endParaRPr lang="es-ES" altLang="es-CL" sz="2000" b="1" dirty="0">
              <a:solidFill>
                <a:srgbClr val="686868"/>
              </a:solidFill>
              <a:latin typeface="gobCL"/>
            </a:endParaRPr>
          </a:p>
        </p:txBody>
      </p:sp>
    </p:spTree>
    <p:extLst>
      <p:ext uri="{BB962C8B-B14F-4D97-AF65-F5344CB8AC3E}">
        <p14:creationId xmlns:p14="http://schemas.microsoft.com/office/powerpoint/2010/main" val="977716178"/>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4">
                                            <p:txEl>
                                              <p:pRg st="4" end="4"/>
                                            </p:txEl>
                                          </p:spTgt>
                                        </p:tgtEl>
                                        <p:attrNameLst>
                                          <p:attrName>style.visibility</p:attrName>
                                        </p:attrNameLst>
                                      </p:cBhvr>
                                      <p:to>
                                        <p:strVal val="visible"/>
                                      </p:to>
                                    </p:set>
                                    <p:animEffect transition="in" filter="wipe(up)">
                                      <p:cBhvr>
                                        <p:cTn id="14"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4" grpId="0" build="p" autoUpdateAnimBg="0" advAuto="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15</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26674" y="37708"/>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Acumulación de origen</a:t>
            </a:r>
          </a:p>
        </p:txBody>
      </p:sp>
      <p:sp>
        <p:nvSpPr>
          <p:cNvPr id="18" name="Rectangle 2"/>
          <p:cNvSpPr txBox="1">
            <a:spLocks noChangeArrowheads="1"/>
          </p:cNvSpPr>
          <p:nvPr/>
        </p:nvSpPr>
        <p:spPr>
          <a:xfrm>
            <a:off x="251520" y="747059"/>
            <a:ext cx="8892480" cy="5130213"/>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Acumulación </a:t>
            </a:r>
            <a:r>
              <a:rPr lang="es-ES" sz="2000" dirty="0">
                <a:solidFill>
                  <a:schemeClr val="bg1">
                    <a:lumMod val="50000"/>
                  </a:schemeClr>
                </a:solidFill>
                <a:latin typeface="gobCL"/>
              </a:rPr>
              <a:t>de origen: el mecanismo permite ampliar la oferta de insumos que pueden ser considerados originarios para luego ser utilizados en la elaboración de bienes que serán exportados a los países de TPP.  </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a:solidFill>
                  <a:schemeClr val="bg1">
                    <a:lumMod val="50000"/>
                  </a:schemeClr>
                </a:solidFill>
                <a:latin typeface="gobCL"/>
              </a:rPr>
              <a:t>C</a:t>
            </a:r>
            <a:r>
              <a:rPr lang="es-ES" sz="2000" dirty="0" smtClean="0">
                <a:solidFill>
                  <a:schemeClr val="bg1">
                    <a:lumMod val="50000"/>
                  </a:schemeClr>
                </a:solidFill>
                <a:latin typeface="gobCL"/>
              </a:rPr>
              <a:t>omo </a:t>
            </a:r>
            <a:r>
              <a:rPr lang="es-ES" sz="2000" dirty="0">
                <a:solidFill>
                  <a:schemeClr val="bg1">
                    <a:lumMod val="50000"/>
                  </a:schemeClr>
                </a:solidFill>
                <a:latin typeface="gobCL"/>
              </a:rPr>
              <a:t>exportador de productos procesados, el mecanismo de acumulación permitirá un mayor y mas fácil cumplimiento de las reglas de origen negociadas en el marco del TPP y por ende, acogerse de una manera más expedita a los beneficios arancelarios negociados en este Acuerdo. </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De </a:t>
            </a:r>
            <a:r>
              <a:rPr lang="es-ES" sz="2000" dirty="0">
                <a:solidFill>
                  <a:schemeClr val="bg1">
                    <a:lumMod val="50000"/>
                  </a:schemeClr>
                </a:solidFill>
                <a:latin typeface="gobCL"/>
              </a:rPr>
              <a:t>la misma manera, la acumulación de origen aumentará la demanda por insumos chilenos en los procesos productivos de los socios, lo que en definitiva será un importante impulso al comercio entre los países miembros del TPP</a:t>
            </a:r>
            <a:r>
              <a:rPr lang="es-ES" sz="2000" dirty="0" smtClean="0">
                <a:solidFill>
                  <a:schemeClr val="bg1">
                    <a:lumMod val="50000"/>
                  </a:schemeClr>
                </a:solidFill>
                <a:latin typeface="gobCL"/>
              </a:rPr>
              <a:t>.</a:t>
            </a: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extLst>
      <p:ext uri="{BB962C8B-B14F-4D97-AF65-F5344CB8AC3E}">
        <p14:creationId xmlns:p14="http://schemas.microsoft.com/office/powerpoint/2010/main" val="3362487629"/>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4">
                                            <p:txEl>
                                              <p:pRg st="4" end="4"/>
                                            </p:txEl>
                                          </p:spTgt>
                                        </p:tgtEl>
                                        <p:attrNameLst>
                                          <p:attrName>style.visibility</p:attrName>
                                        </p:attrNameLst>
                                      </p:cBhvr>
                                      <p:to>
                                        <p:strVal val="visible"/>
                                      </p:to>
                                    </p:set>
                                    <p:animEffect transition="in" filter="wipe(up)">
                                      <p:cBhvr>
                                        <p:cTn id="14"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4" grpId="0" build="p" autoUpdateAnimBg="0" advAuto="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16</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7800" y="2158802"/>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26674" y="37708"/>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Otros temas de Acceso</a:t>
            </a:r>
          </a:p>
        </p:txBody>
      </p:sp>
      <p:sp>
        <p:nvSpPr>
          <p:cNvPr id="18" name="Rectangle 2"/>
          <p:cNvSpPr txBox="1">
            <a:spLocks noChangeArrowheads="1"/>
          </p:cNvSpPr>
          <p:nvPr/>
        </p:nvSpPr>
        <p:spPr>
          <a:xfrm>
            <a:off x="251520" y="747059"/>
            <a:ext cx="8892480" cy="5130213"/>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Compras Públicas: Vietnam, Malasia, Perú</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SPS y TBT: mejoran disciplinas e institucionalidad</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Textiles:</a:t>
            </a:r>
          </a:p>
          <a:p>
            <a:pPr marL="742760" lvl="2" indent="-342710" algn="just" eaLnBrk="1" hangingPunct="1">
              <a:lnSpc>
                <a:spcPct val="80000"/>
              </a:lnSpc>
              <a:buClr>
                <a:schemeClr val="accent2">
                  <a:lumMod val="75000"/>
                </a:schemeClr>
              </a:buClr>
              <a:buFont typeface="Wingdings" panose="05000000000000000000" pitchFamily="2" charset="2"/>
              <a:buChar char="§"/>
              <a:defRPr/>
            </a:pPr>
            <a:r>
              <a:rPr lang="es-ES" sz="1600" dirty="0" smtClean="0">
                <a:solidFill>
                  <a:schemeClr val="bg1">
                    <a:lumMod val="50000"/>
                  </a:schemeClr>
                </a:solidFill>
                <a:latin typeface="gobCL"/>
              </a:rPr>
              <a:t>Short </a:t>
            </a:r>
            <a:r>
              <a:rPr lang="es-ES" sz="1600" dirty="0" err="1" smtClean="0">
                <a:solidFill>
                  <a:schemeClr val="bg1">
                    <a:lumMod val="50000"/>
                  </a:schemeClr>
                </a:solidFill>
                <a:latin typeface="gobCL"/>
              </a:rPr>
              <a:t>supply</a:t>
            </a:r>
            <a:r>
              <a:rPr lang="es-ES" sz="1600" dirty="0" smtClean="0">
                <a:solidFill>
                  <a:schemeClr val="bg1">
                    <a:lumMod val="50000"/>
                  </a:schemeClr>
                </a:solidFill>
                <a:latin typeface="gobCL"/>
              </a:rPr>
              <a:t> </a:t>
            </a:r>
            <a:r>
              <a:rPr lang="es-ES" sz="1600" dirty="0" err="1" smtClean="0">
                <a:solidFill>
                  <a:schemeClr val="bg1">
                    <a:lumMod val="50000"/>
                  </a:schemeClr>
                </a:solidFill>
                <a:latin typeface="gobCL"/>
              </a:rPr>
              <a:t>list</a:t>
            </a:r>
            <a:r>
              <a:rPr lang="es-ES" sz="1600" dirty="0" smtClean="0">
                <a:solidFill>
                  <a:schemeClr val="bg1">
                    <a:lumMod val="50000"/>
                  </a:schemeClr>
                </a:solidFill>
                <a:latin typeface="gobCL"/>
              </a:rPr>
              <a:t>: se </a:t>
            </a:r>
            <a:r>
              <a:rPr lang="es-ES" sz="1600" dirty="0">
                <a:solidFill>
                  <a:schemeClr val="bg1">
                    <a:lumMod val="50000"/>
                  </a:schemeClr>
                </a:solidFill>
                <a:latin typeface="gobCL"/>
              </a:rPr>
              <a:t>contará con una lista de escaso abasto, es decir, insumos que no deberán cumplir la Regla Específica de Origen definida para ellos (también llamada Short </a:t>
            </a:r>
            <a:r>
              <a:rPr lang="es-ES" sz="1600" dirty="0" err="1">
                <a:solidFill>
                  <a:schemeClr val="bg1">
                    <a:lumMod val="50000"/>
                  </a:schemeClr>
                </a:solidFill>
                <a:latin typeface="gobCL"/>
              </a:rPr>
              <a:t>Supply</a:t>
            </a:r>
            <a:r>
              <a:rPr lang="es-ES" sz="1600" dirty="0">
                <a:solidFill>
                  <a:schemeClr val="bg1">
                    <a:lumMod val="50000"/>
                  </a:schemeClr>
                </a:solidFill>
                <a:latin typeface="gobCL"/>
              </a:rPr>
              <a:t> </a:t>
            </a:r>
            <a:r>
              <a:rPr lang="es-ES" sz="1600" dirty="0" err="1">
                <a:solidFill>
                  <a:schemeClr val="bg1">
                    <a:lumMod val="50000"/>
                  </a:schemeClr>
                </a:solidFill>
                <a:latin typeface="gobCL"/>
              </a:rPr>
              <a:t>List</a:t>
            </a:r>
            <a:r>
              <a:rPr lang="es-ES" sz="1600" dirty="0">
                <a:solidFill>
                  <a:schemeClr val="bg1">
                    <a:lumMod val="50000"/>
                  </a:schemeClr>
                </a:solidFill>
                <a:latin typeface="gobCL"/>
              </a:rPr>
              <a:t>). Esto permitirá no sólo un mejor aprovechamiento de beneficios arancelarios pactados en esta materia,  si no que además abre las posibilidades para los encadenamientos productivos con los socios</a:t>
            </a:r>
            <a:r>
              <a:rPr lang="es-ES" sz="1600" dirty="0" smtClean="0">
                <a:solidFill>
                  <a:schemeClr val="bg1">
                    <a:lumMod val="50000"/>
                  </a:schemeClr>
                </a:solidFill>
                <a:latin typeface="gobCL"/>
              </a:rPr>
              <a:t>.</a:t>
            </a:r>
          </a:p>
          <a:p>
            <a:pPr marL="742760" lvl="2" indent="-342710" algn="just" eaLnBrk="1" hangingPunct="1">
              <a:lnSpc>
                <a:spcPct val="80000"/>
              </a:lnSpc>
              <a:buClr>
                <a:schemeClr val="accent2">
                  <a:lumMod val="75000"/>
                </a:schemeClr>
              </a:buClr>
              <a:buFont typeface="Wingdings" panose="05000000000000000000" pitchFamily="2" charset="2"/>
              <a:buChar char="§"/>
              <a:defRPr/>
            </a:pPr>
            <a:endParaRPr lang="es-ES" sz="1600" dirty="0">
              <a:solidFill>
                <a:schemeClr val="bg1">
                  <a:lumMod val="50000"/>
                </a:schemeClr>
              </a:solidFill>
              <a:latin typeface="gobCL"/>
            </a:endParaRPr>
          </a:p>
          <a:p>
            <a:pPr marL="742760" lvl="2" indent="-342710" algn="just" eaLnBrk="1" hangingPunct="1">
              <a:lnSpc>
                <a:spcPct val="80000"/>
              </a:lnSpc>
              <a:buClr>
                <a:schemeClr val="accent2">
                  <a:lumMod val="75000"/>
                </a:schemeClr>
              </a:buClr>
              <a:buFont typeface="Wingdings" panose="05000000000000000000" pitchFamily="2" charset="2"/>
              <a:buChar char="§"/>
              <a:defRPr/>
            </a:pPr>
            <a:r>
              <a:rPr lang="es-ES" sz="1600" dirty="0" smtClean="0">
                <a:solidFill>
                  <a:schemeClr val="bg1">
                    <a:lumMod val="50000"/>
                  </a:schemeClr>
                </a:solidFill>
                <a:latin typeface="gobCL"/>
              </a:rPr>
              <a:t>set </a:t>
            </a:r>
            <a:r>
              <a:rPr lang="es-ES" sz="1600" dirty="0">
                <a:solidFill>
                  <a:schemeClr val="bg1">
                    <a:lumMod val="50000"/>
                  </a:schemeClr>
                </a:solidFill>
                <a:latin typeface="gobCL"/>
              </a:rPr>
              <a:t>de reglas específicas definido en TPP es más flexible que aquellas reglas contenidas en acuerdos bilaterales con países como EE.UU., Perú, México.</a:t>
            </a:r>
            <a:endParaRPr lang="es-CL" sz="1600" dirty="0">
              <a:solidFill>
                <a:schemeClr val="bg1">
                  <a:lumMod val="50000"/>
                </a:schemeClr>
              </a:solidFill>
              <a:latin typeface="gobCL"/>
            </a:endParaRPr>
          </a:p>
          <a:p>
            <a:pPr marL="742760" lvl="2" indent="-342710" algn="just" eaLnBrk="1" hangingPunct="1">
              <a:lnSpc>
                <a:spcPct val="80000"/>
              </a:lnSpc>
              <a:buClr>
                <a:schemeClr val="accent2">
                  <a:lumMod val="75000"/>
                </a:schemeClr>
              </a:buClr>
              <a:buFont typeface="Wingdings" panose="05000000000000000000" pitchFamily="2" charset="2"/>
              <a:buChar char="§"/>
              <a:defRPr/>
            </a:pPr>
            <a:endParaRPr lang="es-ES" sz="1600" dirty="0" smtClean="0">
              <a:solidFill>
                <a:schemeClr val="bg1">
                  <a:lumMod val="50000"/>
                </a:schemeClr>
              </a:solidFill>
              <a:latin typeface="gobCL"/>
            </a:endParaRPr>
          </a:p>
          <a:p>
            <a:pPr marL="742760" lvl="2" indent="-342710" algn="just" eaLnBrk="1" hangingPunct="1">
              <a:lnSpc>
                <a:spcPct val="80000"/>
              </a:lnSpc>
              <a:buClr>
                <a:schemeClr val="accent2">
                  <a:lumMod val="75000"/>
                </a:schemeClr>
              </a:buClr>
              <a:buFont typeface="Wingdings" panose="05000000000000000000" pitchFamily="2" charset="2"/>
              <a:buChar char="§"/>
              <a:defRPr/>
            </a:pPr>
            <a:r>
              <a:rPr lang="es-ES" sz="1600" dirty="0" smtClean="0">
                <a:solidFill>
                  <a:schemeClr val="bg1">
                    <a:lumMod val="50000"/>
                  </a:schemeClr>
                </a:solidFill>
                <a:latin typeface="gobCL"/>
              </a:rPr>
              <a:t>Productos folclóricos</a:t>
            </a:r>
          </a:p>
          <a:p>
            <a:pPr marL="742760" lvl="2" indent="-342710" algn="just" eaLnBrk="1" hangingPunct="1">
              <a:lnSpc>
                <a:spcPct val="80000"/>
              </a:lnSpc>
              <a:buClr>
                <a:schemeClr val="accent2">
                  <a:lumMod val="75000"/>
                </a:schemeClr>
              </a:buClr>
              <a:buFont typeface="Wingdings" panose="05000000000000000000" pitchFamily="2" charset="2"/>
              <a:buChar char="§"/>
              <a:defRPr/>
            </a:pPr>
            <a:endParaRPr lang="es-ES" sz="16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Administración </a:t>
            </a:r>
            <a:r>
              <a:rPr lang="es-ES" sz="2000" dirty="0">
                <a:solidFill>
                  <a:schemeClr val="bg1">
                    <a:lumMod val="50000"/>
                  </a:schemeClr>
                </a:solidFill>
                <a:latin typeface="gobCL"/>
              </a:rPr>
              <a:t>A</a:t>
            </a:r>
            <a:r>
              <a:rPr lang="es-ES" sz="2000" dirty="0" smtClean="0">
                <a:solidFill>
                  <a:schemeClr val="bg1">
                    <a:lumMod val="50000"/>
                  </a:schemeClr>
                </a:solidFill>
                <a:latin typeface="gobCL"/>
              </a:rPr>
              <a:t>duanera y Facilitación de Comercio</a:t>
            </a:r>
          </a:p>
          <a:p>
            <a:pPr marL="0" lvl="1" indent="0" algn="just" eaLnBrk="1" hangingPunct="1">
              <a:lnSpc>
                <a:spcPct val="80000"/>
              </a:lnSpc>
              <a:buClr>
                <a:schemeClr val="accent2">
                  <a:lumMod val="75000"/>
                </a:schemeClr>
              </a:buClr>
              <a:buNone/>
              <a:defRPr/>
            </a:pPr>
            <a:endParaRPr lang="es-ES" sz="2000" dirty="0" smtClean="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extLst>
      <p:ext uri="{BB962C8B-B14F-4D97-AF65-F5344CB8AC3E}">
        <p14:creationId xmlns:p14="http://schemas.microsoft.com/office/powerpoint/2010/main" val="485940682"/>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4">
                                            <p:txEl>
                                              <p:pRg st="4" end="4"/>
                                            </p:txEl>
                                          </p:spTgt>
                                        </p:tgtEl>
                                        <p:attrNameLst>
                                          <p:attrName>style.visibility</p:attrName>
                                        </p:attrNameLst>
                                      </p:cBhvr>
                                      <p:to>
                                        <p:strVal val="visible"/>
                                      </p:to>
                                    </p:set>
                                    <p:animEffect transition="in" filter="wipe(up)">
                                      <p:cBhvr>
                                        <p:cTn id="14"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4" grpId="0" build="p" autoUpdateAnimBg="0"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17</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7800" y="2158802"/>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26674" y="37708"/>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Pasos a siguientes</a:t>
            </a:r>
          </a:p>
        </p:txBody>
      </p:sp>
      <p:sp>
        <p:nvSpPr>
          <p:cNvPr id="18" name="Rectangle 2"/>
          <p:cNvSpPr txBox="1">
            <a:spLocks noChangeArrowheads="1"/>
          </p:cNvSpPr>
          <p:nvPr/>
        </p:nvSpPr>
        <p:spPr>
          <a:xfrm>
            <a:off x="251520" y="747059"/>
            <a:ext cx="8892480" cy="5130213"/>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Cierre negociación (Atlanta, octubre 2015)</a:t>
            </a: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Revisión legal, traducciones</a:t>
            </a: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Firma</a:t>
            </a: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Trámites domésticos – congreso, contraloría</a:t>
            </a:r>
          </a:p>
          <a:p>
            <a:pPr marL="342710" lvl="1" indent="-342710" algn="just" eaLnBrk="1" hangingPunct="1">
              <a:lnSpc>
                <a:spcPct val="80000"/>
              </a:lnSpc>
              <a:buClr>
                <a:schemeClr val="accent2">
                  <a:lumMod val="75000"/>
                </a:schemeClr>
              </a:buClr>
              <a:buFont typeface="Wingdings" panose="05000000000000000000" pitchFamily="2" charset="2"/>
              <a:buChar char="§"/>
              <a:defRPr/>
            </a:pPr>
            <a:r>
              <a:rPr lang="es-ES" sz="2000" dirty="0" smtClean="0">
                <a:solidFill>
                  <a:schemeClr val="bg1">
                    <a:lumMod val="50000"/>
                  </a:schemeClr>
                </a:solidFill>
                <a:latin typeface="gobCL"/>
              </a:rPr>
              <a:t>Entrada en vigor </a:t>
            </a:r>
            <a:r>
              <a:rPr lang="es-ES" sz="2000" dirty="0" smtClean="0">
                <a:solidFill>
                  <a:schemeClr val="bg1">
                    <a:lumMod val="50000"/>
                  </a:schemeClr>
                </a:solidFill>
                <a:latin typeface="gobCL"/>
              </a:rPr>
              <a:t>plurilateral/Entrada </a:t>
            </a:r>
            <a:r>
              <a:rPr lang="es-ES" sz="2000" dirty="0" smtClean="0">
                <a:solidFill>
                  <a:schemeClr val="bg1">
                    <a:lumMod val="50000"/>
                  </a:schemeClr>
                </a:solidFill>
                <a:latin typeface="gobCL"/>
              </a:rPr>
              <a:t>en vigor bilateral</a:t>
            </a:r>
          </a:p>
          <a:p>
            <a:pPr marL="342710" lvl="1" indent="-342710" algn="just" eaLnBrk="1" hangingPunct="1">
              <a:lnSpc>
                <a:spcPct val="80000"/>
              </a:lnSpc>
              <a:buClr>
                <a:schemeClr val="accent2">
                  <a:lumMod val="75000"/>
                </a:schemeClr>
              </a:buClr>
              <a:buFont typeface="Wingdings" panose="05000000000000000000" pitchFamily="2" charset="2"/>
              <a:buChar char="§"/>
              <a:defRPr/>
            </a:pPr>
            <a:endParaRPr lang="es-ES" sz="2000" dirty="0" smtClean="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extLst>
      <p:ext uri="{BB962C8B-B14F-4D97-AF65-F5344CB8AC3E}">
        <p14:creationId xmlns:p14="http://schemas.microsoft.com/office/powerpoint/2010/main" val="868271398"/>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4">
                                            <p:txEl>
                                              <p:pRg st="4" end="4"/>
                                            </p:txEl>
                                          </p:spTgt>
                                        </p:tgtEl>
                                        <p:attrNameLst>
                                          <p:attrName>style.visibility</p:attrName>
                                        </p:attrNameLst>
                                      </p:cBhvr>
                                      <p:to>
                                        <p:strVal val="visible"/>
                                      </p:to>
                                    </p:set>
                                    <p:animEffect transition="in" filter="wipe(up)">
                                      <p:cBhvr>
                                        <p:cTn id="14"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4" grpId="0" build="p" autoUpdateAnimBg="0"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7 Subtítulo"/>
          <p:cNvSpPr txBox="1">
            <a:spLocks/>
          </p:cNvSpPr>
          <p:nvPr/>
        </p:nvSpPr>
        <p:spPr bwMode="auto">
          <a:xfrm>
            <a:off x="395288" y="5561013"/>
            <a:ext cx="7416800" cy="109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endParaRPr lang="es-ES_tradnl" altLang="es-CL" sz="1400" b="1">
              <a:solidFill>
                <a:srgbClr val="595959"/>
              </a:solidFill>
              <a:latin typeface="Arial" panose="020B0604020202020204" pitchFamily="34" charset="0"/>
              <a:cs typeface="Arial" panose="020B0604020202020204" pitchFamily="34" charset="0"/>
            </a:endParaRPr>
          </a:p>
          <a:p>
            <a:pPr eaLnBrk="1" hangingPunct="1">
              <a:lnSpc>
                <a:spcPct val="100000"/>
              </a:lnSpc>
              <a:spcBef>
                <a:spcPct val="0"/>
              </a:spcBef>
              <a:buFontTx/>
              <a:buNone/>
            </a:pPr>
            <a:r>
              <a:rPr lang="es-CL" altLang="es-CL" sz="1400">
                <a:solidFill>
                  <a:srgbClr val="595959"/>
                </a:solidFill>
                <a:latin typeface="Arial" panose="020B0604020202020204" pitchFamily="34" charset="0"/>
                <a:cs typeface="Arial" panose="020B0604020202020204" pitchFamily="34" charset="0"/>
              </a:rPr>
              <a:t> </a:t>
            </a:r>
          </a:p>
        </p:txBody>
      </p:sp>
      <p:sp>
        <p:nvSpPr>
          <p:cNvPr id="21507" name="Título 1"/>
          <p:cNvSpPr>
            <a:spLocks noGrp="1"/>
          </p:cNvSpPr>
          <p:nvPr>
            <p:ph type="ctrTitle"/>
          </p:nvPr>
        </p:nvSpPr>
        <p:spPr/>
        <p:txBody>
          <a:bodyPr/>
          <a:lstStyle/>
          <a:p>
            <a:endParaRPr lang="es-CL" altLang="es-CL" smtClean="0"/>
          </a:p>
        </p:txBody>
      </p:sp>
      <p:pic>
        <p:nvPicPr>
          <p:cNvPr id="6151" name="Imagen 16"/>
          <p:cNvPicPr>
            <a:picLocks noChangeAspect="1"/>
          </p:cNvPicPr>
          <p:nvPr/>
        </p:nvPicPr>
        <p:blipFill>
          <a:blip r:embed="rId3" cstate="print">
            <a:extLst>
              <a:ext uri="{28A0092B-C50C-407E-A947-70E740481C1C}">
                <a14:useLocalDpi xmlns:a14="http://schemas.microsoft.com/office/drawing/2010/main" val="0"/>
              </a:ext>
            </a:extLst>
          </a:blip>
          <a:srcRect b="12666"/>
          <a:stretch>
            <a:fillRect/>
          </a:stretch>
        </p:blipFill>
        <p:spPr bwMode="auto">
          <a:xfrm>
            <a:off x="87086" y="188640"/>
            <a:ext cx="8948394" cy="6467542"/>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a:extLst>
            <a:ext uri="{909E8E84-426E-40DD-AFC4-6F175D3DCCD1}">
              <a14:hiddenFill xmlns:a14="http://schemas.microsoft.com/office/drawing/2010/main">
                <a:solidFill>
                  <a:srgbClr val="FFFFFF"/>
                </a:solidFill>
              </a14:hiddenFill>
            </a:ext>
          </a:extLst>
        </p:spPr>
      </p:pic>
      <p:sp>
        <p:nvSpPr>
          <p:cNvPr id="21509" name="Rectangle 2"/>
          <p:cNvSpPr txBox="1">
            <a:spLocks noChangeArrowheads="1"/>
          </p:cNvSpPr>
          <p:nvPr/>
        </p:nvSpPr>
        <p:spPr bwMode="auto">
          <a:xfrm>
            <a:off x="85958" y="2264061"/>
            <a:ext cx="9144000" cy="1525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s-ES_tradnl" altLang="es-CL" sz="3200" dirty="0">
                <a:solidFill>
                  <a:srgbClr val="003399"/>
                </a:solidFill>
                <a:latin typeface="gobCL"/>
                <a:cs typeface="Arial" panose="020B0604020202020204" pitchFamily="34" charset="0"/>
              </a:rPr>
              <a:t/>
            </a:r>
            <a:br>
              <a:rPr lang="es-ES_tradnl" altLang="es-CL" sz="3200" dirty="0">
                <a:solidFill>
                  <a:srgbClr val="003399"/>
                </a:solidFill>
                <a:latin typeface="gobCL"/>
                <a:cs typeface="Arial" panose="020B0604020202020204" pitchFamily="34" charset="0"/>
              </a:rPr>
            </a:br>
            <a:endParaRPr lang="es-ES_tradnl" altLang="es-CL" sz="3200" dirty="0">
              <a:solidFill>
                <a:srgbClr val="000099"/>
              </a:solidFill>
              <a:latin typeface="gobCL"/>
              <a:cs typeface="Arial" panose="020B0604020202020204" pitchFamily="34" charset="0"/>
            </a:endParaRPr>
          </a:p>
          <a:p>
            <a:pPr algn="ctr" eaLnBrk="1" hangingPunct="1">
              <a:lnSpc>
                <a:spcPct val="100000"/>
              </a:lnSpc>
              <a:spcBef>
                <a:spcPct val="0"/>
              </a:spcBef>
              <a:buFontTx/>
              <a:buNone/>
            </a:pPr>
            <a:endParaRPr lang="es-ES_tradnl" altLang="es-CL" sz="3200" b="1" dirty="0">
              <a:solidFill>
                <a:srgbClr val="000099"/>
              </a:solidFill>
              <a:latin typeface="gobCL"/>
              <a:cs typeface="Arial" panose="020B0604020202020204" pitchFamily="34" charset="0"/>
            </a:endParaRPr>
          </a:p>
          <a:p>
            <a:pPr algn="ctr" eaLnBrk="1" hangingPunct="1">
              <a:lnSpc>
                <a:spcPct val="100000"/>
              </a:lnSpc>
              <a:spcBef>
                <a:spcPct val="0"/>
              </a:spcBef>
              <a:buFontTx/>
              <a:buNone/>
            </a:pPr>
            <a:endParaRPr lang="es-ES_tradnl" altLang="es-CL" sz="3200" b="1" dirty="0">
              <a:solidFill>
                <a:srgbClr val="000099"/>
              </a:solidFill>
              <a:latin typeface="gobCL"/>
              <a:cs typeface="Arial" panose="020B0604020202020204" pitchFamily="34" charset="0"/>
            </a:endParaRPr>
          </a:p>
          <a:p>
            <a:pPr algn="ctr" eaLnBrk="1" hangingPunct="1">
              <a:lnSpc>
                <a:spcPct val="100000"/>
              </a:lnSpc>
              <a:spcBef>
                <a:spcPct val="0"/>
              </a:spcBef>
              <a:buFontTx/>
              <a:buNone/>
            </a:pPr>
            <a:r>
              <a:rPr lang="es-ES_tradnl" altLang="es-CL" sz="3200" b="1" dirty="0">
                <a:solidFill>
                  <a:schemeClr val="bg2">
                    <a:lumMod val="25000"/>
                  </a:schemeClr>
                </a:solidFill>
                <a:latin typeface="gobCL"/>
                <a:cs typeface="Arial" panose="020B0604020202020204" pitchFamily="34" charset="0"/>
              </a:rPr>
              <a:t>TPP:</a:t>
            </a:r>
          </a:p>
          <a:p>
            <a:pPr algn="ctr" eaLnBrk="1" hangingPunct="1">
              <a:lnSpc>
                <a:spcPct val="100000"/>
              </a:lnSpc>
              <a:spcBef>
                <a:spcPct val="0"/>
              </a:spcBef>
              <a:buFontTx/>
              <a:buNone/>
            </a:pPr>
            <a:r>
              <a:rPr lang="es-ES_tradnl" altLang="es-CL" sz="3200" b="1" dirty="0" smtClean="0">
                <a:solidFill>
                  <a:schemeClr val="bg2">
                    <a:lumMod val="25000"/>
                  </a:schemeClr>
                </a:solidFill>
                <a:latin typeface="gobCL"/>
                <a:cs typeface="Arial" panose="020B0604020202020204" pitchFamily="34" charset="0"/>
              </a:rPr>
              <a:t>Panorama General</a:t>
            </a:r>
          </a:p>
          <a:p>
            <a:pPr marL="457200" lvl="1" indent="0" algn="ctr" eaLnBrk="1" hangingPunct="1">
              <a:lnSpc>
                <a:spcPct val="80000"/>
              </a:lnSpc>
              <a:buClr>
                <a:schemeClr val="accent2">
                  <a:lumMod val="75000"/>
                </a:schemeClr>
              </a:buClr>
              <a:buNone/>
              <a:defRPr/>
            </a:pPr>
            <a:r>
              <a:rPr lang="es-CL" sz="2000" dirty="0">
                <a:solidFill>
                  <a:schemeClr val="bg1"/>
                </a:solidFill>
                <a:latin typeface="gobCL"/>
              </a:rPr>
              <a:t>Constanza Alegría </a:t>
            </a:r>
            <a:r>
              <a:rPr lang="es-CL" sz="2000" dirty="0" smtClean="0">
                <a:solidFill>
                  <a:schemeClr val="bg1"/>
                </a:solidFill>
                <a:latin typeface="gobCL"/>
              </a:rPr>
              <a:t>Pacull</a:t>
            </a:r>
          </a:p>
          <a:p>
            <a:pPr marL="457200" lvl="1" indent="0" algn="ctr" eaLnBrk="1" hangingPunct="1">
              <a:lnSpc>
                <a:spcPct val="80000"/>
              </a:lnSpc>
              <a:buClr>
                <a:schemeClr val="accent2">
                  <a:lumMod val="75000"/>
                </a:schemeClr>
              </a:buClr>
              <a:buNone/>
              <a:defRPr/>
            </a:pPr>
            <a:r>
              <a:rPr lang="es-MX" sz="1600" dirty="0" smtClean="0">
                <a:solidFill>
                  <a:schemeClr val="bg1"/>
                </a:solidFill>
                <a:latin typeface="gobCL"/>
              </a:rPr>
              <a:t>Jefa </a:t>
            </a:r>
            <a:r>
              <a:rPr lang="es-MX" sz="1600" dirty="0">
                <a:solidFill>
                  <a:schemeClr val="bg1"/>
                </a:solidFill>
                <a:latin typeface="gobCL"/>
              </a:rPr>
              <a:t>Depto. Acceso a </a:t>
            </a:r>
            <a:r>
              <a:rPr lang="es-MX" sz="1600" dirty="0" smtClean="0">
                <a:solidFill>
                  <a:schemeClr val="bg1"/>
                </a:solidFill>
                <a:latin typeface="gobCL"/>
              </a:rPr>
              <a:t>Mercados</a:t>
            </a:r>
          </a:p>
          <a:p>
            <a:pPr marL="457200" lvl="1" indent="0" algn="ctr" eaLnBrk="1" hangingPunct="1">
              <a:lnSpc>
                <a:spcPct val="80000"/>
              </a:lnSpc>
              <a:buClr>
                <a:schemeClr val="accent2">
                  <a:lumMod val="75000"/>
                </a:schemeClr>
              </a:buClr>
              <a:buNone/>
              <a:defRPr/>
            </a:pPr>
            <a:r>
              <a:rPr lang="es-MX" sz="1600" dirty="0" smtClean="0">
                <a:solidFill>
                  <a:schemeClr val="bg1"/>
                </a:solidFill>
                <a:latin typeface="gobCL"/>
              </a:rPr>
              <a:t>calegria@direcon.gob.cl</a:t>
            </a:r>
            <a:endParaRPr lang="es-CL" sz="1600" dirty="0">
              <a:solidFill>
                <a:schemeClr val="bg1"/>
              </a:solidFill>
              <a:latin typeface="gobCL"/>
            </a:endParaRPr>
          </a:p>
          <a:p>
            <a:pPr algn="ctr" eaLnBrk="1" hangingPunct="1">
              <a:lnSpc>
                <a:spcPct val="100000"/>
              </a:lnSpc>
              <a:spcBef>
                <a:spcPct val="0"/>
              </a:spcBef>
              <a:buFontTx/>
              <a:buNone/>
            </a:pPr>
            <a:endParaRPr lang="es-ES_tradnl" altLang="es-CL" sz="3200" b="1" dirty="0">
              <a:solidFill>
                <a:schemeClr val="bg2">
                  <a:lumMod val="25000"/>
                </a:schemeClr>
              </a:solidFill>
              <a:latin typeface="gobCL"/>
              <a:cs typeface="Arial" panose="020B0604020202020204" pitchFamily="34" charset="0"/>
            </a:endParaRPr>
          </a:p>
          <a:p>
            <a:pPr eaLnBrk="1" hangingPunct="1">
              <a:lnSpc>
                <a:spcPct val="100000"/>
              </a:lnSpc>
              <a:spcBef>
                <a:spcPct val="0"/>
              </a:spcBef>
              <a:buFontTx/>
              <a:buNone/>
            </a:pPr>
            <a:r>
              <a:rPr lang="es-ES_tradnl" altLang="es-CL" sz="3200" b="1" dirty="0">
                <a:solidFill>
                  <a:srgbClr val="000099"/>
                </a:solidFill>
                <a:latin typeface="gobCL"/>
                <a:cs typeface="Arial" panose="020B0604020202020204" pitchFamily="34" charset="0"/>
              </a:rPr>
              <a:t>	</a:t>
            </a:r>
          </a:p>
          <a:p>
            <a:pPr algn="ctr" eaLnBrk="1" hangingPunct="1">
              <a:lnSpc>
                <a:spcPct val="100000"/>
              </a:lnSpc>
              <a:spcBef>
                <a:spcPct val="0"/>
              </a:spcBef>
              <a:buFontTx/>
              <a:buNone/>
            </a:pPr>
            <a:endParaRPr lang="es-ES_tradnl" altLang="es-CL" sz="3200" dirty="0">
              <a:solidFill>
                <a:srgbClr val="000099"/>
              </a:solidFill>
              <a:latin typeface="gobCL"/>
              <a:cs typeface="Arial" panose="020B0604020202020204" pitchFamily="34" charset="0"/>
            </a:endParaRPr>
          </a:p>
          <a:p>
            <a:pPr algn="ctr" eaLnBrk="1" hangingPunct="1">
              <a:lnSpc>
                <a:spcPct val="100000"/>
              </a:lnSpc>
              <a:spcBef>
                <a:spcPct val="0"/>
              </a:spcBef>
              <a:buFontTx/>
              <a:buNone/>
            </a:pPr>
            <a:endParaRPr lang="es-ES" altLang="es-CL" sz="3200" dirty="0">
              <a:solidFill>
                <a:srgbClr val="003399"/>
              </a:solidFill>
              <a:latin typeface="gobCL"/>
              <a:cs typeface="Arial" panose="020B0604020202020204" pitchFamily="34" charset="0"/>
            </a:endParaRPr>
          </a:p>
        </p:txBody>
      </p:sp>
      <p:sp>
        <p:nvSpPr>
          <p:cNvPr id="7" name="1 Título"/>
          <p:cNvSpPr txBox="1">
            <a:spLocks/>
          </p:cNvSpPr>
          <p:nvPr/>
        </p:nvSpPr>
        <p:spPr>
          <a:xfrm>
            <a:off x="1619672" y="4941055"/>
            <a:ext cx="6304148" cy="352082"/>
          </a:xfrm>
          <a:prstGeom prst="rect">
            <a:avLst/>
          </a:prstGeom>
        </p:spPr>
        <p:txBody>
          <a:bodyPr>
            <a:noAutofit/>
          </a:bodyPr>
          <a:lst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s-ES" sz="2000" dirty="0" smtClean="0">
                <a:solidFill>
                  <a:schemeClr val="tx2"/>
                </a:solidFill>
                <a:latin typeface="gobCL"/>
              </a:rPr>
              <a:t>Más información sobre los acuerdos comerciales en: </a:t>
            </a:r>
            <a:endParaRPr lang="es-ES" sz="2000" dirty="0">
              <a:solidFill>
                <a:schemeClr val="tx2"/>
              </a:solidFill>
              <a:latin typeface="gobCL"/>
            </a:endParaRPr>
          </a:p>
        </p:txBody>
      </p:sp>
      <p:sp>
        <p:nvSpPr>
          <p:cNvPr id="8" name="7 Rectángulo redondeado"/>
          <p:cNvSpPr/>
          <p:nvPr/>
        </p:nvSpPr>
        <p:spPr>
          <a:xfrm>
            <a:off x="1500300" y="5394747"/>
            <a:ext cx="6840760" cy="571500"/>
          </a:xfrm>
          <a:prstGeom prst="round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CL" sz="3200" b="1" dirty="0" smtClean="0">
                <a:solidFill>
                  <a:srgbClr val="FFFFFF"/>
                </a:solidFill>
              </a:rPr>
              <a:t>WWW.DIRECON.GOB.CL</a:t>
            </a:r>
            <a:endParaRPr lang="es-CL" sz="3200" b="1" dirty="0">
              <a:solidFill>
                <a:srgbClr val="FFFFFF"/>
              </a:solidFill>
            </a:endParaRPr>
          </a:p>
        </p:txBody>
      </p:sp>
    </p:spTree>
    <p:extLst>
      <p:ext uri="{BB962C8B-B14F-4D97-AF65-F5344CB8AC3E}">
        <p14:creationId xmlns:p14="http://schemas.microsoft.com/office/powerpoint/2010/main" val="264147528"/>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2</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Contexto</a:t>
            </a:r>
            <a:endParaRPr lang="es-ES" altLang="es-CL" sz="2000" b="1" dirty="0">
              <a:solidFill>
                <a:srgbClr val="686868"/>
              </a:solidFill>
              <a:latin typeface="gobCL"/>
            </a:endParaRPr>
          </a:p>
        </p:txBody>
      </p:sp>
      <p:sp>
        <p:nvSpPr>
          <p:cNvPr id="18" name="Rectangle 2"/>
          <p:cNvSpPr txBox="1">
            <a:spLocks noChangeArrowheads="1"/>
          </p:cNvSpPr>
          <p:nvPr/>
        </p:nvSpPr>
        <p:spPr>
          <a:xfrm>
            <a:off x="-200264" y="477044"/>
            <a:ext cx="8424862" cy="4319686"/>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Ronda Doha - milenio</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FTAAP </a:t>
            </a:r>
            <a:r>
              <a:rPr lang="es-MX" sz="2000" dirty="0" err="1" smtClean="0">
                <a:solidFill>
                  <a:schemeClr val="bg1">
                    <a:lumMod val="50000"/>
                  </a:schemeClr>
                </a:solidFill>
                <a:latin typeface="gobCL"/>
              </a:rPr>
              <a:t>Apec</a:t>
            </a:r>
            <a:r>
              <a:rPr lang="es-MX" sz="2000" dirty="0" smtClean="0">
                <a:solidFill>
                  <a:schemeClr val="bg1">
                    <a:lumMod val="50000"/>
                  </a:schemeClr>
                </a:solidFill>
                <a:latin typeface="gobCL"/>
              </a:rPr>
              <a:t> – año Chile</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P4 (2005 – 2006)</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Coexistencia bilaterales</a:t>
            </a: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pic>
        <p:nvPicPr>
          <p:cNvPr id="2" name="Imagen 1"/>
          <p:cNvPicPr>
            <a:picLocks noChangeAspect="1"/>
          </p:cNvPicPr>
          <p:nvPr/>
        </p:nvPicPr>
        <p:blipFill>
          <a:blip r:embed="rId3"/>
          <a:stretch>
            <a:fillRect/>
          </a:stretch>
        </p:blipFill>
        <p:spPr>
          <a:xfrm>
            <a:off x="1043608" y="2110856"/>
            <a:ext cx="6970746" cy="4288236"/>
          </a:xfrm>
          <a:prstGeom prst="rect">
            <a:avLst/>
          </a:prstGeom>
        </p:spPr>
      </p:pic>
    </p:spTree>
    <p:extLst>
      <p:ext uri="{BB962C8B-B14F-4D97-AF65-F5344CB8AC3E}">
        <p14:creationId xmlns:p14="http://schemas.microsoft.com/office/powerpoint/2010/main" val="4113227526"/>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
                                            <p:txEl>
                                              <p:pRg st="1" end="1"/>
                                            </p:txEl>
                                          </p:spTgt>
                                        </p:tgtEl>
                                        <p:attrNameLst>
                                          <p:attrName>style.visibility</p:attrName>
                                        </p:attrNameLst>
                                      </p:cBhvr>
                                      <p:to>
                                        <p:strVal val="visible"/>
                                      </p:to>
                                    </p:set>
                                    <p:animEffect transition="in" filter="wipe(up)">
                                      <p:cBhvr>
                                        <p:cTn id="15" dur="500"/>
                                        <p:tgtEl>
                                          <p:spTgt spid="18">
                                            <p:txEl>
                                              <p:pRg st="1" end="1"/>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8">
                                            <p:txEl>
                                              <p:pRg st="2" end="2"/>
                                            </p:txEl>
                                          </p:spTgt>
                                        </p:tgtEl>
                                        <p:attrNameLst>
                                          <p:attrName>style.visibility</p:attrName>
                                        </p:attrNameLst>
                                      </p:cBhvr>
                                      <p:to>
                                        <p:strVal val="visible"/>
                                      </p:to>
                                    </p:set>
                                    <p:animEffect transition="in" filter="wipe(up)">
                                      <p:cBhvr>
                                        <p:cTn id="18" dur="500"/>
                                        <p:tgtEl>
                                          <p:spTgt spid="18">
                                            <p:txEl>
                                              <p:pRg st="2" end="2"/>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8">
                                            <p:txEl>
                                              <p:pRg st="3" end="3"/>
                                            </p:txEl>
                                          </p:spTgt>
                                        </p:tgtEl>
                                        <p:attrNameLst>
                                          <p:attrName>style.visibility</p:attrName>
                                        </p:attrNameLst>
                                      </p:cBhvr>
                                      <p:to>
                                        <p:strVal val="visible"/>
                                      </p:to>
                                    </p:set>
                                    <p:animEffect transition="in" filter="wipe(up)">
                                      <p:cBhvr>
                                        <p:cTn id="21" dur="500"/>
                                        <p:tgtEl>
                                          <p:spTgt spid="18">
                                            <p:txEl>
                                              <p:pRg st="3" end="3"/>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8">
                                            <p:txEl>
                                              <p:pRg st="4" end="4"/>
                                            </p:txEl>
                                          </p:spTgt>
                                        </p:tgtEl>
                                        <p:attrNameLst>
                                          <p:attrName>style.visibility</p:attrName>
                                        </p:attrNameLst>
                                      </p:cBhvr>
                                      <p:to>
                                        <p:strVal val="visible"/>
                                      </p:to>
                                    </p:set>
                                    <p:animEffect transition="in" filter="wipe(up)">
                                      <p:cBhvr>
                                        <p:cTn id="24" dur="500"/>
                                        <p:tgtEl>
                                          <p:spTgt spid="18">
                                            <p:txEl>
                                              <p:pRg st="4" end="4"/>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8">
                                            <p:txEl>
                                              <p:pRg st="8" end="8"/>
                                            </p:txEl>
                                          </p:spTgt>
                                        </p:tgtEl>
                                        <p:attrNameLst>
                                          <p:attrName>style.visibility</p:attrName>
                                        </p:attrNameLst>
                                      </p:cBhvr>
                                      <p:to>
                                        <p:strVal val="visible"/>
                                      </p:to>
                                    </p:set>
                                    <p:animEffect transition="in" filter="wipe(up)">
                                      <p:cBhvr>
                                        <p:cTn id="27" dur="500"/>
                                        <p:tgtEl>
                                          <p:spTgt spid="1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3</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La Negociación de TPP</a:t>
            </a:r>
            <a:endParaRPr lang="es-ES" altLang="es-CL" sz="2000" b="1" dirty="0">
              <a:solidFill>
                <a:srgbClr val="686868"/>
              </a:solidFill>
              <a:latin typeface="gobCL"/>
            </a:endParaRPr>
          </a:p>
        </p:txBody>
      </p:sp>
      <p:sp>
        <p:nvSpPr>
          <p:cNvPr id="18" name="Rectangle 2"/>
          <p:cNvSpPr txBox="1">
            <a:spLocks noChangeArrowheads="1"/>
          </p:cNvSpPr>
          <p:nvPr/>
        </p:nvSpPr>
        <p:spPr>
          <a:xfrm>
            <a:off x="490538" y="841625"/>
            <a:ext cx="8424862" cy="4319686"/>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P4: negociaciones mandatadas de Servicios Financieros (2008) </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Abril 2010 </a:t>
            </a:r>
            <a:r>
              <a:rPr lang="es-MX" sz="2000" dirty="0">
                <a:solidFill>
                  <a:schemeClr val="bg1">
                    <a:lumMod val="50000"/>
                  </a:schemeClr>
                </a:solidFill>
                <a:latin typeface="gobCL"/>
              </a:rPr>
              <a:t>– Octubre </a:t>
            </a:r>
            <a:r>
              <a:rPr lang="es-MX" sz="2000" dirty="0" smtClean="0">
                <a:solidFill>
                  <a:schemeClr val="bg1">
                    <a:lumMod val="50000"/>
                  </a:schemeClr>
                </a:solidFill>
                <a:latin typeface="gobCL"/>
              </a:rPr>
              <a:t>2015: rondas (P4 – P7 – US – TPP)</a:t>
            </a:r>
            <a:endParaRPr lang="es-MX" sz="2000" dirty="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12 miembros APEC: Japón 2013</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3 idiomas: inglés, español y francés</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pic>
        <p:nvPicPr>
          <p:cNvPr id="12" name="Picture 3"/>
          <p:cNvPicPr>
            <a:picLocks noChangeAspect="1" noChangeArrowheads="1"/>
          </p:cNvPicPr>
          <p:nvPr/>
        </p:nvPicPr>
        <p:blipFill>
          <a:blip r:embed="rId3" cstate="print"/>
          <a:srcRect/>
          <a:stretch>
            <a:fillRect/>
          </a:stretch>
        </p:blipFill>
        <p:spPr bwMode="auto">
          <a:xfrm>
            <a:off x="4936232" y="2938557"/>
            <a:ext cx="3979168" cy="2984376"/>
          </a:xfrm>
          <a:prstGeom prst="rect">
            <a:avLst/>
          </a:prstGeom>
          <a:noFill/>
          <a:ln w="9525">
            <a:noFill/>
            <a:miter lim="800000"/>
            <a:headEnd/>
            <a:tailEnd/>
          </a:ln>
        </p:spPr>
      </p:pic>
    </p:spTree>
    <p:extLst>
      <p:ext uri="{BB962C8B-B14F-4D97-AF65-F5344CB8AC3E}">
        <p14:creationId xmlns:p14="http://schemas.microsoft.com/office/powerpoint/2010/main" val="2584666342"/>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animEffect transition="in" filter="wipe(up)">
                                      <p:cBhvr>
                                        <p:cTn id="15" dur="500"/>
                                        <p:tgtEl>
                                          <p:spTgt spid="18">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8">
                                            <p:txEl>
                                              <p:pRg st="3" end="3"/>
                                            </p:txEl>
                                          </p:spTgt>
                                        </p:tgtEl>
                                        <p:attrNameLst>
                                          <p:attrName>style.visibility</p:attrName>
                                        </p:attrNameLst>
                                      </p:cBhvr>
                                      <p:to>
                                        <p:strVal val="visible"/>
                                      </p:to>
                                    </p:set>
                                    <p:animEffect transition="in" filter="wipe(up)">
                                      <p:cBhvr>
                                        <p:cTn id="18" dur="500"/>
                                        <p:tgtEl>
                                          <p:spTgt spid="18">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8">
                                            <p:txEl>
                                              <p:pRg st="4" end="4"/>
                                            </p:txEl>
                                          </p:spTgt>
                                        </p:tgtEl>
                                        <p:attrNameLst>
                                          <p:attrName>style.visibility</p:attrName>
                                        </p:attrNameLst>
                                      </p:cBhvr>
                                      <p:to>
                                        <p:strVal val="visible"/>
                                      </p:to>
                                    </p:set>
                                    <p:animEffect transition="in" filter="wipe(up)">
                                      <p:cBhvr>
                                        <p:cTn id="21" dur="500"/>
                                        <p:tgtEl>
                                          <p:spTgt spid="18">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8">
                                            <p:txEl>
                                              <p:pRg st="5" end="5"/>
                                            </p:txEl>
                                          </p:spTgt>
                                        </p:tgtEl>
                                        <p:attrNameLst>
                                          <p:attrName>style.visibility</p:attrName>
                                        </p:attrNameLst>
                                      </p:cBhvr>
                                      <p:to>
                                        <p:strVal val="visible"/>
                                      </p:to>
                                    </p:set>
                                    <p:animEffect transition="in" filter="wipe(up)">
                                      <p:cBhvr>
                                        <p:cTn id="24" dur="500"/>
                                        <p:tgtEl>
                                          <p:spTgt spid="18">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8">
                                            <p:txEl>
                                              <p:pRg st="10" end="10"/>
                                            </p:txEl>
                                          </p:spTgt>
                                        </p:tgtEl>
                                        <p:attrNameLst>
                                          <p:attrName>style.visibility</p:attrName>
                                        </p:attrNameLst>
                                      </p:cBhvr>
                                      <p:to>
                                        <p:strVal val="visible"/>
                                      </p:to>
                                    </p:set>
                                    <p:animEffect transition="in" filter="wipe(up)">
                                      <p:cBhvr>
                                        <p:cTn id="27" dur="500"/>
                                        <p:tgtEl>
                                          <p:spTgt spid="1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51" name="Rectangle 1"/>
          <p:cNvSpPr>
            <a:spLocks noChangeArrowheads="1"/>
          </p:cNvSpPr>
          <p:nvPr/>
        </p:nvSpPr>
        <p:spPr bwMode="auto">
          <a:xfrm>
            <a:off x="0" y="0"/>
            <a:ext cx="184150" cy="369888"/>
          </a:xfrm>
          <a:prstGeom prst="rect">
            <a:avLst/>
          </a:prstGeom>
          <a:noFill/>
          <a:ln w="9525">
            <a:noFill/>
            <a:miter lim="800000"/>
            <a:headEnd/>
            <a:tailEnd/>
          </a:ln>
        </p:spPr>
        <p:txBody>
          <a:bodyPr wrap="none" anchor="ctr">
            <a:spAutoFit/>
          </a:bodyPr>
          <a:lstStyle/>
          <a:p>
            <a:endParaRPr lang="es-CL">
              <a:solidFill>
                <a:prstClr val="black"/>
              </a:solidFill>
              <a:latin typeface="Verdana" pitchFamily="34" charset="0"/>
            </a:endParaRPr>
          </a:p>
        </p:txBody>
      </p:sp>
      <p:sp>
        <p:nvSpPr>
          <p:cNvPr id="27" name="Recortar rectángulo de esquina sencilla 26"/>
          <p:cNvSpPr/>
          <p:nvPr/>
        </p:nvSpPr>
        <p:spPr>
          <a:xfrm>
            <a:off x="251520" y="1556792"/>
            <a:ext cx="72008" cy="252039"/>
          </a:xfrm>
          <a:prstGeom prst="snip1Rect">
            <a:avLst/>
          </a:prstGeom>
          <a:solidFill>
            <a:srgbClr val="117EA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28" name="Recortar rectángulo de esquina sencilla 27"/>
          <p:cNvSpPr/>
          <p:nvPr/>
        </p:nvSpPr>
        <p:spPr>
          <a:xfrm>
            <a:off x="251520" y="1983796"/>
            <a:ext cx="72008" cy="252039"/>
          </a:xfrm>
          <a:prstGeom prst="snip1Rect">
            <a:avLst/>
          </a:prstGeom>
          <a:solidFill>
            <a:srgbClr val="84B8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29" name="Recortar rectángulo de esquina sencilla 28"/>
          <p:cNvSpPr/>
          <p:nvPr/>
        </p:nvSpPr>
        <p:spPr>
          <a:xfrm>
            <a:off x="251520" y="2420888"/>
            <a:ext cx="72008" cy="252039"/>
          </a:xfrm>
          <a:prstGeom prst="snip1Rect">
            <a:avLst/>
          </a:prstGeom>
          <a:solidFill>
            <a:srgbClr val="1187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30" name="Recortar rectángulo de esquina sencilla 29"/>
          <p:cNvSpPr/>
          <p:nvPr/>
        </p:nvSpPr>
        <p:spPr>
          <a:xfrm>
            <a:off x="251520" y="2852936"/>
            <a:ext cx="72008" cy="252039"/>
          </a:xfrm>
          <a:prstGeom prst="snip1Rect">
            <a:avLst/>
          </a:prstGeom>
          <a:solidFill>
            <a:srgbClr val="EE7F0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31" name="Recortar rectángulo de esquina sencilla 30"/>
          <p:cNvSpPr/>
          <p:nvPr/>
        </p:nvSpPr>
        <p:spPr>
          <a:xfrm>
            <a:off x="251520" y="3501008"/>
            <a:ext cx="72008" cy="252039"/>
          </a:xfrm>
          <a:prstGeom prst="snip1Rect">
            <a:avLst/>
          </a:prstGeom>
          <a:solidFill>
            <a:srgbClr val="AF01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32" name="Recortar rectángulo de esquina sencilla 31"/>
          <p:cNvSpPr/>
          <p:nvPr/>
        </p:nvSpPr>
        <p:spPr>
          <a:xfrm>
            <a:off x="251520" y="4149080"/>
            <a:ext cx="72008" cy="252039"/>
          </a:xfrm>
          <a:prstGeom prst="snip1Rect">
            <a:avLst/>
          </a:prstGeom>
          <a:solidFill>
            <a:srgbClr val="52107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37" name="Recortar rectángulo de esquina sencilla 36"/>
          <p:cNvSpPr/>
          <p:nvPr/>
        </p:nvSpPr>
        <p:spPr>
          <a:xfrm>
            <a:off x="251520" y="4617121"/>
            <a:ext cx="72008" cy="252039"/>
          </a:xfrm>
          <a:prstGeom prst="snip1Rect">
            <a:avLst/>
          </a:prstGeom>
          <a:solidFill>
            <a:srgbClr val="117EA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38" name="Recortar rectángulo de esquina sencilla 37"/>
          <p:cNvSpPr/>
          <p:nvPr/>
        </p:nvSpPr>
        <p:spPr>
          <a:xfrm>
            <a:off x="251520" y="5229200"/>
            <a:ext cx="72008" cy="252039"/>
          </a:xfrm>
          <a:prstGeom prst="snip1Rect">
            <a:avLst/>
          </a:prstGeom>
          <a:solidFill>
            <a:srgbClr val="84B81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sp>
        <p:nvSpPr>
          <p:cNvPr id="39" name="Recortar rectángulo de esquina sencilla 38"/>
          <p:cNvSpPr/>
          <p:nvPr/>
        </p:nvSpPr>
        <p:spPr>
          <a:xfrm>
            <a:off x="251520" y="5719862"/>
            <a:ext cx="72008" cy="252039"/>
          </a:xfrm>
          <a:prstGeom prst="snip1Rect">
            <a:avLst/>
          </a:prstGeom>
          <a:solidFill>
            <a:srgbClr val="11873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s-ES">
              <a:solidFill>
                <a:prstClr val="white"/>
              </a:solidFill>
            </a:endParaRPr>
          </a:p>
        </p:txBody>
      </p:sp>
      <p:graphicFrame>
        <p:nvGraphicFramePr>
          <p:cNvPr id="23" name="22 Gráfico"/>
          <p:cNvGraphicFramePr/>
          <p:nvPr>
            <p:extLst/>
          </p:nvPr>
        </p:nvGraphicFramePr>
        <p:xfrm>
          <a:off x="527386" y="1254075"/>
          <a:ext cx="3867150" cy="2333625"/>
        </p:xfrm>
        <a:graphic>
          <a:graphicData uri="http://schemas.openxmlformats.org/drawingml/2006/chart">
            <c:chart xmlns:c="http://schemas.openxmlformats.org/drawingml/2006/chart" xmlns:r="http://schemas.openxmlformats.org/officeDocument/2006/relationships" r:id="rId3"/>
          </a:graphicData>
        </a:graphic>
      </p:graphicFrame>
      <p:sp>
        <p:nvSpPr>
          <p:cNvPr id="25" name="24 Rectángulo"/>
          <p:cNvSpPr/>
          <p:nvPr/>
        </p:nvSpPr>
        <p:spPr>
          <a:xfrm>
            <a:off x="4460077" y="1580320"/>
            <a:ext cx="4572000" cy="1384995"/>
          </a:xfrm>
          <a:prstGeom prst="rect">
            <a:avLst/>
          </a:prstGeom>
        </p:spPr>
        <p:txBody>
          <a:bodyPr>
            <a:spAutoFit/>
          </a:bodyPr>
          <a:lstStyle/>
          <a:p>
            <a:pPr marL="285750" indent="-285750">
              <a:buFont typeface="Arial" panose="020B0604020202020204" pitchFamily="34" charset="0"/>
              <a:buChar char="•"/>
            </a:pPr>
            <a:r>
              <a:rPr lang="es-ES" sz="1200" b="1" dirty="0" smtClean="0">
                <a:solidFill>
                  <a:prstClr val="black"/>
                </a:solidFill>
              </a:rPr>
              <a:t>Intercambio </a:t>
            </a:r>
            <a:r>
              <a:rPr lang="es-ES" sz="1200" b="1" dirty="0">
                <a:solidFill>
                  <a:prstClr val="black"/>
                </a:solidFill>
              </a:rPr>
              <a:t>comercial </a:t>
            </a:r>
            <a:r>
              <a:rPr lang="es-ES" sz="1200" b="1" dirty="0" smtClean="0">
                <a:solidFill>
                  <a:prstClr val="black"/>
                </a:solidFill>
              </a:rPr>
              <a:t>TPP: </a:t>
            </a:r>
            <a:r>
              <a:rPr lang="es-ES" sz="1200" b="1" dirty="0">
                <a:solidFill>
                  <a:prstClr val="black"/>
                </a:solidFill>
              </a:rPr>
              <a:t>US$ 9.458 </a:t>
            </a:r>
            <a:r>
              <a:rPr lang="es-ES" sz="1200" b="1" dirty="0" smtClean="0">
                <a:solidFill>
                  <a:prstClr val="black"/>
                </a:solidFill>
              </a:rPr>
              <a:t>mil </a:t>
            </a:r>
            <a:r>
              <a:rPr lang="es-ES" sz="1200" b="1" dirty="0" err="1" smtClean="0">
                <a:solidFill>
                  <a:prstClr val="black"/>
                </a:solidFill>
              </a:rPr>
              <a:t>mill</a:t>
            </a:r>
            <a:r>
              <a:rPr lang="es-ES" sz="1200" b="1" dirty="0" smtClean="0">
                <a:solidFill>
                  <a:prstClr val="black"/>
                </a:solidFill>
              </a:rPr>
              <a:t> 2013</a:t>
            </a:r>
          </a:p>
          <a:p>
            <a:pPr marL="285750" indent="-285750">
              <a:buFont typeface="Arial" panose="020B0604020202020204" pitchFamily="34" charset="0"/>
              <a:buChar char="•"/>
            </a:pPr>
            <a:endParaRPr lang="es-ES" sz="1200" b="1" dirty="0" smtClean="0">
              <a:solidFill>
                <a:prstClr val="black"/>
              </a:solidFill>
            </a:endParaRPr>
          </a:p>
          <a:p>
            <a:pPr marL="285750" indent="-285750">
              <a:buFont typeface="Arial" panose="020B0604020202020204" pitchFamily="34" charset="0"/>
              <a:buChar char="•"/>
            </a:pPr>
            <a:r>
              <a:rPr lang="es-CL" sz="1200" b="1" dirty="0">
                <a:solidFill>
                  <a:prstClr val="black"/>
                </a:solidFill>
              </a:rPr>
              <a:t>Países TPP concentran 36% de IED en el mundo (</a:t>
            </a:r>
            <a:r>
              <a:rPr lang="es-CL" sz="1200" b="1" dirty="0" smtClean="0">
                <a:solidFill>
                  <a:prstClr val="black"/>
                </a:solidFill>
              </a:rPr>
              <a:t>2013)</a:t>
            </a:r>
          </a:p>
          <a:p>
            <a:pPr marL="285750" indent="-285750">
              <a:buFont typeface="Arial" panose="020B0604020202020204" pitchFamily="34" charset="0"/>
              <a:buChar char="•"/>
            </a:pPr>
            <a:endParaRPr lang="es-CL" sz="1200" b="1" dirty="0">
              <a:solidFill>
                <a:prstClr val="black"/>
              </a:solidFill>
            </a:endParaRPr>
          </a:p>
          <a:p>
            <a:pPr marL="285750" indent="-285750">
              <a:buFont typeface="Arial" panose="020B0604020202020204" pitchFamily="34" charset="0"/>
              <a:buChar char="•"/>
            </a:pPr>
            <a:r>
              <a:rPr lang="es-CL" sz="1200" b="1" dirty="0" smtClean="0">
                <a:solidFill>
                  <a:prstClr val="black"/>
                </a:solidFill>
              </a:rPr>
              <a:t>Países TPP concentran </a:t>
            </a:r>
            <a:r>
              <a:rPr lang="es-ES" sz="1200" b="1" dirty="0" smtClean="0">
                <a:solidFill>
                  <a:prstClr val="black"/>
                </a:solidFill>
              </a:rPr>
              <a:t>26</a:t>
            </a:r>
            <a:r>
              <a:rPr lang="es-ES" sz="1200" b="1" dirty="0">
                <a:solidFill>
                  <a:prstClr val="black"/>
                </a:solidFill>
              </a:rPr>
              <a:t>% del intercambio </a:t>
            </a:r>
            <a:r>
              <a:rPr lang="es-ES" sz="1200" b="1" dirty="0" smtClean="0">
                <a:solidFill>
                  <a:prstClr val="black"/>
                </a:solidFill>
              </a:rPr>
              <a:t>mundial</a:t>
            </a:r>
            <a:endParaRPr lang="es-ES" sz="1200" b="1" i="1" dirty="0" smtClean="0">
              <a:solidFill>
                <a:prstClr val="black"/>
              </a:solidFill>
            </a:endParaRPr>
          </a:p>
          <a:p>
            <a:pPr marL="285750" indent="-285750">
              <a:buFont typeface="Arial" panose="020B0604020202020204" pitchFamily="34" charset="0"/>
              <a:buChar char="•"/>
            </a:pPr>
            <a:endParaRPr lang="es-MX" sz="1200" b="1" dirty="0">
              <a:solidFill>
                <a:prstClr val="black"/>
              </a:solidFill>
            </a:endParaRPr>
          </a:p>
          <a:p>
            <a:pPr marL="285750" indent="-285750">
              <a:buFont typeface="Arial" panose="020B0604020202020204" pitchFamily="34" charset="0"/>
              <a:buChar char="•"/>
            </a:pPr>
            <a:r>
              <a:rPr lang="es-CL" sz="1200" b="1" dirty="0">
                <a:solidFill>
                  <a:prstClr val="black"/>
                </a:solidFill>
              </a:rPr>
              <a:t>Países TPP concentran 36% </a:t>
            </a:r>
            <a:r>
              <a:rPr lang="es-CL" sz="1200" b="1" dirty="0" smtClean="0">
                <a:solidFill>
                  <a:prstClr val="black"/>
                </a:solidFill>
              </a:rPr>
              <a:t>del PIB mundial </a:t>
            </a:r>
            <a:r>
              <a:rPr lang="es-CL" sz="1200" b="1" dirty="0">
                <a:solidFill>
                  <a:prstClr val="black"/>
                </a:solidFill>
              </a:rPr>
              <a:t>(</a:t>
            </a:r>
            <a:r>
              <a:rPr lang="es-CL" sz="1200" b="1" dirty="0" smtClean="0">
                <a:solidFill>
                  <a:prstClr val="black"/>
                </a:solidFill>
              </a:rPr>
              <a:t>2014)</a:t>
            </a:r>
            <a:endParaRPr lang="es-CL" sz="1200" b="1" dirty="0">
              <a:solidFill>
                <a:prstClr val="black"/>
              </a:solidFill>
            </a:endParaRPr>
          </a:p>
        </p:txBody>
      </p:sp>
      <p:graphicFrame>
        <p:nvGraphicFramePr>
          <p:cNvPr id="26" name="25 Gráfico"/>
          <p:cNvGraphicFramePr/>
          <p:nvPr>
            <p:extLst/>
          </p:nvPr>
        </p:nvGraphicFramePr>
        <p:xfrm>
          <a:off x="483093" y="4059366"/>
          <a:ext cx="4556959" cy="2339668"/>
        </p:xfrm>
        <a:graphic>
          <a:graphicData uri="http://schemas.openxmlformats.org/drawingml/2006/chart">
            <c:chart xmlns:c="http://schemas.openxmlformats.org/drawingml/2006/chart" xmlns:r="http://schemas.openxmlformats.org/officeDocument/2006/relationships" r:id="rId4"/>
          </a:graphicData>
        </a:graphic>
      </p:graphicFrame>
      <p:sp>
        <p:nvSpPr>
          <p:cNvPr id="33" name="32 Rectángulo"/>
          <p:cNvSpPr/>
          <p:nvPr/>
        </p:nvSpPr>
        <p:spPr>
          <a:xfrm>
            <a:off x="4973174" y="4419974"/>
            <a:ext cx="4533374" cy="2123658"/>
          </a:xfrm>
          <a:prstGeom prst="rect">
            <a:avLst/>
          </a:prstGeom>
        </p:spPr>
        <p:txBody>
          <a:bodyPr wrap="square">
            <a:spAutoFit/>
          </a:bodyPr>
          <a:lstStyle/>
          <a:p>
            <a:pPr marL="285750" indent="-285750">
              <a:buFont typeface="Arial" panose="020B0604020202020204" pitchFamily="34" charset="0"/>
              <a:buChar char="•"/>
            </a:pPr>
            <a:r>
              <a:rPr lang="es-ES" sz="1200" b="1" dirty="0" smtClean="0">
                <a:solidFill>
                  <a:prstClr val="black"/>
                </a:solidFill>
              </a:rPr>
              <a:t>Intercambio </a:t>
            </a:r>
            <a:r>
              <a:rPr lang="es-ES" sz="1200" b="1" dirty="0">
                <a:solidFill>
                  <a:prstClr val="black"/>
                </a:solidFill>
              </a:rPr>
              <a:t>comercial </a:t>
            </a:r>
            <a:r>
              <a:rPr lang="es-ES" sz="1200" b="1" dirty="0" smtClean="0">
                <a:solidFill>
                  <a:prstClr val="black"/>
                </a:solidFill>
              </a:rPr>
              <a:t>Chile-TPP US</a:t>
            </a:r>
            <a:r>
              <a:rPr lang="es-ES" sz="1200" b="1" dirty="0">
                <a:solidFill>
                  <a:prstClr val="black"/>
                </a:solidFill>
              </a:rPr>
              <a:t>$ </a:t>
            </a:r>
            <a:r>
              <a:rPr lang="es-ES" sz="1200" b="1" dirty="0" smtClean="0">
                <a:solidFill>
                  <a:prstClr val="black"/>
                </a:solidFill>
              </a:rPr>
              <a:t>46 mil </a:t>
            </a:r>
            <a:r>
              <a:rPr lang="es-ES" sz="1200" b="1" dirty="0">
                <a:solidFill>
                  <a:prstClr val="black"/>
                </a:solidFill>
              </a:rPr>
              <a:t>millones </a:t>
            </a:r>
            <a:r>
              <a:rPr lang="es-ES" sz="1200" b="1" dirty="0" smtClean="0">
                <a:solidFill>
                  <a:prstClr val="black"/>
                </a:solidFill>
              </a:rPr>
              <a:t>(2014)</a:t>
            </a:r>
          </a:p>
          <a:p>
            <a:pPr marL="285750" indent="-285750">
              <a:buFont typeface="Arial" panose="020B0604020202020204" pitchFamily="34" charset="0"/>
              <a:buChar char="•"/>
            </a:pPr>
            <a:endParaRPr lang="es-ES" sz="1200" b="1" dirty="0" smtClean="0">
              <a:solidFill>
                <a:prstClr val="black"/>
              </a:solidFill>
            </a:endParaRPr>
          </a:p>
          <a:p>
            <a:pPr marL="285750" indent="-285750">
              <a:buFont typeface="Arial" panose="020B0604020202020204" pitchFamily="34" charset="0"/>
              <a:buChar char="•"/>
            </a:pPr>
            <a:r>
              <a:rPr lang="es-CL" sz="1200" b="1" dirty="0">
                <a:solidFill>
                  <a:prstClr val="black"/>
                </a:solidFill>
              </a:rPr>
              <a:t>27%  de las inversiones de Chile en el exterior va a TPP</a:t>
            </a:r>
          </a:p>
          <a:p>
            <a:r>
              <a:rPr lang="es-CL" sz="1200" b="1" dirty="0">
                <a:solidFill>
                  <a:prstClr val="black"/>
                </a:solidFill>
              </a:rPr>
              <a:t>        (con Perú como principal receptor) </a:t>
            </a:r>
            <a:endParaRPr lang="es-CL" sz="1200" b="1" dirty="0" smtClean="0">
              <a:solidFill>
                <a:prstClr val="black"/>
              </a:solidFill>
            </a:endParaRPr>
          </a:p>
          <a:p>
            <a:endParaRPr lang="es-CL" sz="1200" b="1" dirty="0">
              <a:solidFill>
                <a:prstClr val="black"/>
              </a:solidFill>
            </a:endParaRPr>
          </a:p>
          <a:p>
            <a:pPr marL="285750" indent="-285750">
              <a:buFont typeface="Arial" panose="020B0604020202020204" pitchFamily="34" charset="0"/>
              <a:buChar char="•"/>
            </a:pPr>
            <a:r>
              <a:rPr lang="es-CL" sz="1200" b="1" dirty="0">
                <a:solidFill>
                  <a:prstClr val="black"/>
                </a:solidFill>
              </a:rPr>
              <a:t>59% de la IED en Chile proviene de TPP (2014</a:t>
            </a:r>
            <a:r>
              <a:rPr lang="es-CL" sz="1200" b="1" dirty="0" smtClean="0">
                <a:solidFill>
                  <a:prstClr val="black"/>
                </a:solidFill>
              </a:rPr>
              <a:t>)</a:t>
            </a:r>
          </a:p>
          <a:p>
            <a:pPr marL="285750" indent="-285750">
              <a:buFont typeface="Arial" panose="020B0604020202020204" pitchFamily="34" charset="0"/>
              <a:buChar char="•"/>
            </a:pPr>
            <a:endParaRPr lang="es-CL" sz="1200" b="1" dirty="0">
              <a:solidFill>
                <a:prstClr val="black"/>
              </a:solidFill>
            </a:endParaRPr>
          </a:p>
          <a:p>
            <a:pPr marL="285750" indent="-285750">
              <a:buFont typeface="Arial" panose="020B0604020202020204" pitchFamily="34" charset="0"/>
              <a:buChar char="•"/>
            </a:pPr>
            <a:r>
              <a:rPr lang="es-ES" sz="1200" b="1" dirty="0" smtClean="0">
                <a:solidFill>
                  <a:prstClr val="black"/>
                </a:solidFill>
              </a:rPr>
              <a:t>31% </a:t>
            </a:r>
            <a:r>
              <a:rPr lang="es-ES" sz="1200" b="1" dirty="0">
                <a:solidFill>
                  <a:prstClr val="black"/>
                </a:solidFill>
              </a:rPr>
              <a:t>del comercio de </a:t>
            </a:r>
            <a:r>
              <a:rPr lang="es-ES" sz="1200" b="1" dirty="0" smtClean="0">
                <a:solidFill>
                  <a:prstClr val="black"/>
                </a:solidFill>
              </a:rPr>
              <a:t>Chile (30% exports y 32% </a:t>
            </a:r>
            <a:r>
              <a:rPr lang="es-ES" sz="1200" b="1" dirty="0" err="1" smtClean="0">
                <a:solidFill>
                  <a:prstClr val="black"/>
                </a:solidFill>
              </a:rPr>
              <a:t>imports</a:t>
            </a:r>
            <a:r>
              <a:rPr lang="es-ES" sz="1200" b="1" dirty="0" smtClean="0">
                <a:solidFill>
                  <a:prstClr val="black"/>
                </a:solidFill>
              </a:rPr>
              <a:t>)</a:t>
            </a:r>
            <a:r>
              <a:rPr lang="es-CL" sz="1200" b="1" dirty="0">
                <a:solidFill>
                  <a:prstClr val="black"/>
                </a:solidFill>
              </a:rPr>
              <a:t> </a:t>
            </a:r>
            <a:endParaRPr lang="es-CL" sz="1200" b="1" dirty="0" smtClean="0">
              <a:solidFill>
                <a:prstClr val="black"/>
              </a:solidFill>
            </a:endParaRPr>
          </a:p>
          <a:p>
            <a:pPr marL="285750" indent="-285750">
              <a:buFont typeface="Arial" panose="020B0604020202020204" pitchFamily="34" charset="0"/>
              <a:buChar char="•"/>
            </a:pPr>
            <a:endParaRPr lang="es-CL" sz="1200" b="1" dirty="0">
              <a:solidFill>
                <a:prstClr val="black"/>
              </a:solidFill>
            </a:endParaRPr>
          </a:p>
          <a:p>
            <a:pPr marL="285750" indent="-285750">
              <a:buFont typeface="Arial" panose="020B0604020202020204" pitchFamily="34" charset="0"/>
              <a:buChar char="•"/>
            </a:pPr>
            <a:endParaRPr lang="es-CL" sz="1200" b="1" dirty="0">
              <a:solidFill>
                <a:prstClr val="black"/>
              </a:solidFill>
            </a:endParaRPr>
          </a:p>
          <a:p>
            <a:pPr marL="285750" indent="-285750">
              <a:buFont typeface="Arial" panose="020B0604020202020204" pitchFamily="34" charset="0"/>
              <a:buChar char="•"/>
            </a:pPr>
            <a:endParaRPr lang="es-CL" sz="1200" b="1" dirty="0">
              <a:solidFill>
                <a:prstClr val="black"/>
              </a:solidFill>
            </a:endParaRPr>
          </a:p>
        </p:txBody>
      </p:sp>
      <p:sp>
        <p:nvSpPr>
          <p:cNvPr id="42" name="41 Rectángulo"/>
          <p:cNvSpPr/>
          <p:nvPr/>
        </p:nvSpPr>
        <p:spPr>
          <a:xfrm>
            <a:off x="827584" y="1018606"/>
            <a:ext cx="4572000" cy="292388"/>
          </a:xfrm>
          <a:prstGeom prst="rect">
            <a:avLst/>
          </a:prstGeom>
        </p:spPr>
        <p:txBody>
          <a:bodyPr>
            <a:spAutoFit/>
          </a:bodyPr>
          <a:lstStyle/>
          <a:p>
            <a:pPr algn="ctr"/>
            <a:r>
              <a:rPr lang="es-CL" sz="1300" b="1" dirty="0" smtClean="0">
                <a:solidFill>
                  <a:prstClr val="black"/>
                </a:solidFill>
              </a:rPr>
              <a:t>PARTICIPACIÓN TPP EN EL MUNDO</a:t>
            </a:r>
          </a:p>
        </p:txBody>
      </p:sp>
      <p:sp>
        <p:nvSpPr>
          <p:cNvPr id="43" name="42 Rectángulo"/>
          <p:cNvSpPr/>
          <p:nvPr/>
        </p:nvSpPr>
        <p:spPr>
          <a:xfrm>
            <a:off x="611560" y="3714850"/>
            <a:ext cx="4572000" cy="292388"/>
          </a:xfrm>
          <a:prstGeom prst="rect">
            <a:avLst/>
          </a:prstGeom>
        </p:spPr>
        <p:txBody>
          <a:bodyPr>
            <a:spAutoFit/>
          </a:bodyPr>
          <a:lstStyle/>
          <a:p>
            <a:pPr algn="ctr"/>
            <a:r>
              <a:rPr lang="es-CL" sz="1300" b="1" dirty="0" smtClean="0">
                <a:solidFill>
                  <a:prstClr val="black"/>
                </a:solidFill>
              </a:rPr>
              <a:t>PARTICIPACIÓN TPP EN  COMERCIO E INVERSIONES DE CHILE</a:t>
            </a:r>
          </a:p>
        </p:txBody>
      </p:sp>
      <p:cxnSp>
        <p:nvCxnSpPr>
          <p:cNvPr id="40" name="Conector recto 4"/>
          <p:cNvCxnSpPr/>
          <p:nvPr/>
        </p:nvCxnSpPr>
        <p:spPr>
          <a:xfrm>
            <a:off x="323528" y="908720"/>
            <a:ext cx="7835323" cy="0"/>
          </a:xfrm>
          <a:prstGeom prst="line">
            <a:avLst/>
          </a:prstGeom>
          <a:ln w="12700" cap="flat" cmpd="sng" algn="ctr">
            <a:solidFill>
              <a:schemeClr val="tx1">
                <a:lumMod val="65000"/>
                <a:lumOff val="35000"/>
              </a:schemeClr>
            </a:solidFill>
            <a:prstDash val="dot"/>
            <a:round/>
            <a:headEnd type="none" w="med" len="med"/>
            <a:tailEnd type="none" w="med" len="med"/>
          </a:ln>
        </p:spPr>
        <p:style>
          <a:lnRef idx="1">
            <a:schemeClr val="accent6"/>
          </a:lnRef>
          <a:fillRef idx="0">
            <a:schemeClr val="accent6"/>
          </a:fillRef>
          <a:effectRef idx="0">
            <a:schemeClr val="accent6"/>
          </a:effectRef>
          <a:fontRef idx="minor">
            <a:schemeClr val="tx1"/>
          </a:fontRef>
        </p:style>
      </p:cxnSp>
      <p:pic>
        <p:nvPicPr>
          <p:cNvPr id="41" name="Imagen 11"/>
          <p:cNvPicPr>
            <a:picLocks noChangeAspect="1"/>
          </p:cNvPicPr>
          <p:nvPr/>
        </p:nvPicPr>
        <p:blipFill rotWithShape="1">
          <a:blip r:embed="rId5" cstate="print">
            <a:extLst>
              <a:ext uri="{28A0092B-C50C-407E-A947-70E740481C1C}">
                <a14:useLocalDpi xmlns:a14="http://schemas.microsoft.com/office/drawing/2010/main"/>
              </a:ext>
            </a:extLst>
          </a:blip>
          <a:srcRect t="35754" b="41062"/>
          <a:stretch/>
        </p:blipFill>
        <p:spPr>
          <a:xfrm>
            <a:off x="7965921" y="-27384"/>
            <a:ext cx="776695" cy="180069"/>
          </a:xfrm>
          <a:prstGeom prst="rect">
            <a:avLst/>
          </a:prstGeom>
        </p:spPr>
      </p:pic>
      <p:sp>
        <p:nvSpPr>
          <p:cNvPr id="21"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La Región TPP en cifras</a:t>
            </a:r>
            <a:endParaRPr lang="es-ES" altLang="es-CL" sz="2000" b="1" dirty="0">
              <a:solidFill>
                <a:srgbClr val="686868"/>
              </a:solidFill>
              <a:latin typeface="gobCL"/>
            </a:endParaRPr>
          </a:p>
        </p:txBody>
      </p:sp>
    </p:spTree>
    <p:extLst>
      <p:ext uri="{BB962C8B-B14F-4D97-AF65-F5344CB8AC3E}">
        <p14:creationId xmlns:p14="http://schemas.microsoft.com/office/powerpoint/2010/main" val="3301007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107504" y="836712"/>
            <a:ext cx="4389884" cy="5289451"/>
          </a:xfrm>
        </p:spPr>
        <p:txBody>
          <a:bodyPr>
            <a:noAutofit/>
          </a:bodyPr>
          <a:lstStyle/>
          <a:p>
            <a:pPr>
              <a:lnSpc>
                <a:spcPct val="80000"/>
              </a:lnSpc>
            </a:pPr>
            <a:r>
              <a:rPr lang="en-US" sz="2000" dirty="0" err="1">
                <a:solidFill>
                  <a:srgbClr val="0D0D0D"/>
                </a:solidFill>
              </a:rPr>
              <a:t>Comercio</a:t>
            </a:r>
            <a:r>
              <a:rPr lang="en-US" sz="2000" dirty="0">
                <a:solidFill>
                  <a:srgbClr val="0D0D0D"/>
                </a:solidFill>
              </a:rPr>
              <a:t> de </a:t>
            </a:r>
            <a:r>
              <a:rPr lang="en-US" sz="2000" dirty="0" err="1">
                <a:solidFill>
                  <a:srgbClr val="0D0D0D"/>
                </a:solidFill>
              </a:rPr>
              <a:t>Bienes</a:t>
            </a:r>
            <a:endParaRPr lang="en-US" sz="2000" dirty="0">
              <a:solidFill>
                <a:srgbClr val="0D0D0D"/>
              </a:solidFill>
            </a:endParaRPr>
          </a:p>
          <a:p>
            <a:pPr>
              <a:lnSpc>
                <a:spcPct val="80000"/>
              </a:lnSpc>
            </a:pPr>
            <a:r>
              <a:rPr lang="en-US" sz="2000" dirty="0" err="1">
                <a:solidFill>
                  <a:srgbClr val="0D0D0D"/>
                </a:solidFill>
              </a:rPr>
              <a:t>Reglas</a:t>
            </a:r>
            <a:r>
              <a:rPr lang="en-US" sz="2000" dirty="0">
                <a:solidFill>
                  <a:srgbClr val="0D0D0D"/>
                </a:solidFill>
              </a:rPr>
              <a:t> de </a:t>
            </a:r>
            <a:r>
              <a:rPr lang="en-US" sz="2000" dirty="0" err="1">
                <a:solidFill>
                  <a:srgbClr val="0D0D0D"/>
                </a:solidFill>
              </a:rPr>
              <a:t>origen</a:t>
            </a:r>
            <a:endParaRPr lang="en-US" sz="2000" dirty="0">
              <a:solidFill>
                <a:srgbClr val="0D0D0D"/>
              </a:solidFill>
            </a:endParaRPr>
          </a:p>
          <a:p>
            <a:pPr>
              <a:lnSpc>
                <a:spcPct val="80000"/>
              </a:lnSpc>
            </a:pPr>
            <a:r>
              <a:rPr lang="en-US" sz="2000" dirty="0">
                <a:solidFill>
                  <a:srgbClr val="0D0D0D"/>
                </a:solidFill>
              </a:rPr>
              <a:t>Textiles</a:t>
            </a:r>
          </a:p>
          <a:p>
            <a:pPr>
              <a:lnSpc>
                <a:spcPct val="80000"/>
              </a:lnSpc>
            </a:pPr>
            <a:r>
              <a:rPr lang="en-US" sz="2000" dirty="0" err="1">
                <a:solidFill>
                  <a:srgbClr val="0D0D0D"/>
                </a:solidFill>
              </a:rPr>
              <a:t>Administración</a:t>
            </a:r>
            <a:r>
              <a:rPr lang="en-US" sz="2000" dirty="0">
                <a:solidFill>
                  <a:srgbClr val="0D0D0D"/>
                </a:solidFill>
              </a:rPr>
              <a:t> </a:t>
            </a:r>
            <a:r>
              <a:rPr lang="en-US" sz="2000" dirty="0" err="1">
                <a:solidFill>
                  <a:srgbClr val="0D0D0D"/>
                </a:solidFill>
              </a:rPr>
              <a:t>aduanera</a:t>
            </a:r>
            <a:r>
              <a:rPr lang="en-US" sz="2000" dirty="0">
                <a:solidFill>
                  <a:srgbClr val="0D0D0D"/>
                </a:solidFill>
              </a:rPr>
              <a:t> y </a:t>
            </a:r>
            <a:r>
              <a:rPr lang="en-US" sz="2000" dirty="0" err="1">
                <a:solidFill>
                  <a:srgbClr val="0D0D0D"/>
                </a:solidFill>
              </a:rPr>
              <a:t>facilitación</a:t>
            </a:r>
            <a:r>
              <a:rPr lang="en-US" sz="2000" dirty="0">
                <a:solidFill>
                  <a:srgbClr val="0D0D0D"/>
                </a:solidFill>
              </a:rPr>
              <a:t> de </a:t>
            </a:r>
            <a:r>
              <a:rPr lang="en-US" sz="2000" dirty="0" err="1">
                <a:solidFill>
                  <a:srgbClr val="0D0D0D"/>
                </a:solidFill>
              </a:rPr>
              <a:t>comercio</a:t>
            </a:r>
            <a:endParaRPr lang="en-US" sz="2000" dirty="0">
              <a:solidFill>
                <a:srgbClr val="0D0D0D"/>
              </a:solidFill>
            </a:endParaRPr>
          </a:p>
          <a:p>
            <a:pPr>
              <a:lnSpc>
                <a:spcPct val="80000"/>
              </a:lnSpc>
            </a:pPr>
            <a:r>
              <a:rPr lang="en-US" sz="2000" dirty="0" err="1">
                <a:solidFill>
                  <a:srgbClr val="0D0D0D"/>
                </a:solidFill>
              </a:rPr>
              <a:t>Medidas</a:t>
            </a:r>
            <a:r>
              <a:rPr lang="en-US" sz="2000" dirty="0">
                <a:solidFill>
                  <a:srgbClr val="0D0D0D"/>
                </a:solidFill>
              </a:rPr>
              <a:t> </a:t>
            </a:r>
            <a:r>
              <a:rPr lang="en-US" sz="2000" dirty="0" err="1">
                <a:solidFill>
                  <a:srgbClr val="0D0D0D"/>
                </a:solidFill>
              </a:rPr>
              <a:t>Sanitarias</a:t>
            </a:r>
            <a:r>
              <a:rPr lang="en-US" sz="2000" dirty="0">
                <a:solidFill>
                  <a:srgbClr val="0D0D0D"/>
                </a:solidFill>
              </a:rPr>
              <a:t> y </a:t>
            </a:r>
            <a:r>
              <a:rPr lang="en-US" sz="2000" dirty="0" err="1">
                <a:solidFill>
                  <a:srgbClr val="0D0D0D"/>
                </a:solidFill>
              </a:rPr>
              <a:t>Fitosanitarias</a:t>
            </a:r>
            <a:endParaRPr lang="en-US" sz="2000" dirty="0">
              <a:solidFill>
                <a:srgbClr val="0D0D0D"/>
              </a:solidFill>
            </a:endParaRPr>
          </a:p>
          <a:p>
            <a:pPr>
              <a:lnSpc>
                <a:spcPct val="80000"/>
              </a:lnSpc>
            </a:pPr>
            <a:r>
              <a:rPr lang="en-US" sz="2000" dirty="0" err="1">
                <a:solidFill>
                  <a:srgbClr val="0D0D0D"/>
                </a:solidFill>
              </a:rPr>
              <a:t>Obstáculos</a:t>
            </a:r>
            <a:r>
              <a:rPr lang="en-US" sz="2000" dirty="0">
                <a:solidFill>
                  <a:srgbClr val="0D0D0D"/>
                </a:solidFill>
              </a:rPr>
              <a:t> </a:t>
            </a:r>
            <a:r>
              <a:rPr lang="en-US" sz="2000" dirty="0" err="1">
                <a:solidFill>
                  <a:srgbClr val="0D0D0D"/>
                </a:solidFill>
              </a:rPr>
              <a:t>Técnicos</a:t>
            </a:r>
            <a:r>
              <a:rPr lang="en-US" sz="2000" dirty="0">
                <a:solidFill>
                  <a:srgbClr val="0D0D0D"/>
                </a:solidFill>
              </a:rPr>
              <a:t> al </a:t>
            </a:r>
            <a:r>
              <a:rPr lang="en-US" sz="2000" dirty="0" err="1">
                <a:solidFill>
                  <a:srgbClr val="0D0D0D"/>
                </a:solidFill>
              </a:rPr>
              <a:t>Comercio</a:t>
            </a:r>
            <a:endParaRPr lang="en-US" sz="2000" dirty="0">
              <a:solidFill>
                <a:srgbClr val="0D0D0D"/>
              </a:solidFill>
            </a:endParaRPr>
          </a:p>
          <a:p>
            <a:pPr>
              <a:lnSpc>
                <a:spcPct val="80000"/>
              </a:lnSpc>
            </a:pPr>
            <a:r>
              <a:rPr lang="en-US" sz="2000" dirty="0" err="1">
                <a:solidFill>
                  <a:srgbClr val="0D0D0D"/>
                </a:solidFill>
              </a:rPr>
              <a:t>Defensa</a:t>
            </a:r>
            <a:r>
              <a:rPr lang="en-US" sz="2000" dirty="0">
                <a:solidFill>
                  <a:srgbClr val="0D0D0D"/>
                </a:solidFill>
              </a:rPr>
              <a:t> </a:t>
            </a:r>
            <a:r>
              <a:rPr lang="en-US" sz="2000" dirty="0" err="1">
                <a:solidFill>
                  <a:srgbClr val="0D0D0D"/>
                </a:solidFill>
              </a:rPr>
              <a:t>comercial</a:t>
            </a:r>
            <a:endParaRPr lang="en-US" sz="2000" dirty="0">
              <a:solidFill>
                <a:srgbClr val="0D0D0D"/>
              </a:solidFill>
            </a:endParaRPr>
          </a:p>
          <a:p>
            <a:pPr>
              <a:lnSpc>
                <a:spcPct val="80000"/>
              </a:lnSpc>
            </a:pPr>
            <a:r>
              <a:rPr lang="en-US" sz="2000" dirty="0" err="1">
                <a:solidFill>
                  <a:srgbClr val="0D0D0D"/>
                </a:solidFill>
              </a:rPr>
              <a:t>Políticas</a:t>
            </a:r>
            <a:r>
              <a:rPr lang="en-US" sz="2000" dirty="0">
                <a:solidFill>
                  <a:srgbClr val="0D0D0D"/>
                </a:solidFill>
              </a:rPr>
              <a:t> de </a:t>
            </a:r>
            <a:r>
              <a:rPr lang="en-US" sz="2000" dirty="0" err="1">
                <a:solidFill>
                  <a:srgbClr val="0D0D0D"/>
                </a:solidFill>
              </a:rPr>
              <a:t>competencia</a:t>
            </a:r>
            <a:endParaRPr lang="en-US" sz="2000" dirty="0">
              <a:solidFill>
                <a:srgbClr val="0D0D0D"/>
              </a:solidFill>
            </a:endParaRPr>
          </a:p>
          <a:p>
            <a:pPr>
              <a:lnSpc>
                <a:spcPct val="80000"/>
              </a:lnSpc>
            </a:pPr>
            <a:r>
              <a:rPr lang="en-US" sz="2000" dirty="0" err="1">
                <a:solidFill>
                  <a:srgbClr val="0D0D0D"/>
                </a:solidFill>
              </a:rPr>
              <a:t>Empresas</a:t>
            </a:r>
            <a:r>
              <a:rPr lang="en-US" sz="2000" dirty="0">
                <a:solidFill>
                  <a:srgbClr val="0D0D0D"/>
                </a:solidFill>
              </a:rPr>
              <a:t> del Estado y </a:t>
            </a:r>
            <a:r>
              <a:rPr lang="en-US" sz="2000" dirty="0" err="1">
                <a:solidFill>
                  <a:srgbClr val="0D0D0D"/>
                </a:solidFill>
              </a:rPr>
              <a:t>Monopolios</a:t>
            </a:r>
            <a:r>
              <a:rPr lang="en-US" sz="2000" dirty="0">
                <a:solidFill>
                  <a:srgbClr val="0D0D0D"/>
                </a:solidFill>
              </a:rPr>
              <a:t> </a:t>
            </a:r>
            <a:r>
              <a:rPr lang="en-US" sz="2000" dirty="0" err="1">
                <a:solidFill>
                  <a:srgbClr val="0D0D0D"/>
                </a:solidFill>
              </a:rPr>
              <a:t>Designados</a:t>
            </a:r>
            <a:endParaRPr lang="en-US" sz="2000" dirty="0">
              <a:solidFill>
                <a:srgbClr val="0D0D0D"/>
              </a:solidFill>
            </a:endParaRPr>
          </a:p>
          <a:p>
            <a:pPr>
              <a:lnSpc>
                <a:spcPct val="80000"/>
              </a:lnSpc>
            </a:pPr>
            <a:r>
              <a:rPr lang="en-US" sz="2000" dirty="0" err="1">
                <a:solidFill>
                  <a:srgbClr val="0D0D0D"/>
                </a:solidFill>
              </a:rPr>
              <a:t>Inversiones</a:t>
            </a:r>
            <a:endParaRPr lang="en-US" sz="2000" dirty="0">
              <a:solidFill>
                <a:srgbClr val="0D0D0D"/>
              </a:solidFill>
            </a:endParaRPr>
          </a:p>
          <a:p>
            <a:pPr>
              <a:lnSpc>
                <a:spcPct val="80000"/>
              </a:lnSpc>
            </a:pPr>
            <a:r>
              <a:rPr lang="en-US" sz="2000" dirty="0" err="1">
                <a:solidFill>
                  <a:srgbClr val="0D0D0D"/>
                </a:solidFill>
              </a:rPr>
              <a:t>Comercio</a:t>
            </a:r>
            <a:r>
              <a:rPr lang="en-US" sz="2000" dirty="0">
                <a:solidFill>
                  <a:srgbClr val="0D0D0D"/>
                </a:solidFill>
              </a:rPr>
              <a:t> </a:t>
            </a:r>
            <a:r>
              <a:rPr lang="en-US" sz="2000" dirty="0" err="1">
                <a:solidFill>
                  <a:srgbClr val="0D0D0D"/>
                </a:solidFill>
              </a:rPr>
              <a:t>Transfronterizo</a:t>
            </a:r>
            <a:r>
              <a:rPr lang="en-US" sz="2000" dirty="0">
                <a:solidFill>
                  <a:srgbClr val="0D0D0D"/>
                </a:solidFill>
              </a:rPr>
              <a:t> de </a:t>
            </a:r>
            <a:r>
              <a:rPr lang="en-US" sz="2000" dirty="0" err="1">
                <a:solidFill>
                  <a:srgbClr val="0D0D0D"/>
                </a:solidFill>
              </a:rPr>
              <a:t>Servicios</a:t>
            </a:r>
            <a:endParaRPr lang="en-US" sz="2000" dirty="0">
              <a:solidFill>
                <a:srgbClr val="0D0D0D"/>
              </a:solidFill>
            </a:endParaRPr>
          </a:p>
          <a:p>
            <a:pPr>
              <a:lnSpc>
                <a:spcPct val="80000"/>
              </a:lnSpc>
            </a:pPr>
            <a:r>
              <a:rPr lang="en-US" sz="2000" dirty="0" err="1">
                <a:solidFill>
                  <a:srgbClr val="0D0D0D"/>
                </a:solidFill>
              </a:rPr>
              <a:t>Servicios</a:t>
            </a:r>
            <a:r>
              <a:rPr lang="en-US" sz="2000" dirty="0">
                <a:solidFill>
                  <a:srgbClr val="0D0D0D"/>
                </a:solidFill>
              </a:rPr>
              <a:t> </a:t>
            </a:r>
            <a:r>
              <a:rPr lang="en-US" sz="2000" dirty="0" err="1">
                <a:solidFill>
                  <a:srgbClr val="0D0D0D"/>
                </a:solidFill>
              </a:rPr>
              <a:t>Financieros</a:t>
            </a:r>
            <a:endParaRPr lang="en-US" sz="2000" dirty="0">
              <a:solidFill>
                <a:srgbClr val="0D0D0D"/>
              </a:solidFill>
            </a:endParaRPr>
          </a:p>
          <a:p>
            <a:pPr>
              <a:lnSpc>
                <a:spcPct val="80000"/>
              </a:lnSpc>
            </a:pPr>
            <a:r>
              <a:rPr lang="en-US" sz="2000" dirty="0" err="1">
                <a:solidFill>
                  <a:srgbClr val="0D0D0D"/>
                </a:solidFill>
              </a:rPr>
              <a:t>Contratación</a:t>
            </a:r>
            <a:r>
              <a:rPr lang="en-US" sz="2000" dirty="0">
                <a:solidFill>
                  <a:srgbClr val="0D0D0D"/>
                </a:solidFill>
              </a:rPr>
              <a:t> </a:t>
            </a:r>
            <a:r>
              <a:rPr lang="en-US" sz="2000" dirty="0" err="1">
                <a:solidFill>
                  <a:srgbClr val="0D0D0D"/>
                </a:solidFill>
              </a:rPr>
              <a:t>Pública</a:t>
            </a:r>
            <a:endParaRPr lang="en-US" sz="2000" dirty="0">
              <a:solidFill>
                <a:srgbClr val="0D0D0D"/>
              </a:solidFill>
            </a:endParaRPr>
          </a:p>
          <a:p>
            <a:pPr>
              <a:lnSpc>
                <a:spcPct val="80000"/>
              </a:lnSpc>
            </a:pPr>
            <a:r>
              <a:rPr lang="en-US" sz="2000" dirty="0" err="1">
                <a:solidFill>
                  <a:srgbClr val="0D0D0D"/>
                </a:solidFill>
              </a:rPr>
              <a:t>Telecomunicaciones</a:t>
            </a:r>
            <a:endParaRPr lang="en-US" sz="2000" dirty="0">
              <a:solidFill>
                <a:srgbClr val="0D0D0D"/>
              </a:solidFill>
            </a:endParaRPr>
          </a:p>
          <a:p>
            <a:pPr>
              <a:lnSpc>
                <a:spcPct val="80000"/>
              </a:lnSpc>
            </a:pPr>
            <a:r>
              <a:rPr lang="en-US" sz="2000" dirty="0" err="1">
                <a:solidFill>
                  <a:srgbClr val="0D0D0D"/>
                </a:solidFill>
              </a:rPr>
              <a:t>Comercio</a:t>
            </a:r>
            <a:r>
              <a:rPr lang="en-US" sz="2000" dirty="0">
                <a:solidFill>
                  <a:srgbClr val="0D0D0D"/>
                </a:solidFill>
              </a:rPr>
              <a:t> </a:t>
            </a:r>
            <a:r>
              <a:rPr lang="en-US" sz="2000" dirty="0" err="1">
                <a:solidFill>
                  <a:srgbClr val="0D0D0D"/>
                </a:solidFill>
              </a:rPr>
              <a:t>Electrónico</a:t>
            </a:r>
            <a:endParaRPr lang="en-US" sz="2000" dirty="0">
              <a:solidFill>
                <a:srgbClr val="0D0D0D"/>
              </a:solidFill>
            </a:endParaRPr>
          </a:p>
          <a:p>
            <a:pPr>
              <a:lnSpc>
                <a:spcPct val="80000"/>
              </a:lnSpc>
            </a:pPr>
            <a:endParaRPr lang="en-US" sz="2000" dirty="0">
              <a:solidFill>
                <a:srgbClr val="0D0D0D"/>
              </a:solidFill>
            </a:endParaRPr>
          </a:p>
        </p:txBody>
      </p:sp>
      <p:sp>
        <p:nvSpPr>
          <p:cNvPr id="6" name="Content Placeholder 5"/>
          <p:cNvSpPr>
            <a:spLocks noGrp="1"/>
          </p:cNvSpPr>
          <p:nvPr>
            <p:ph sz="quarter" idx="4"/>
          </p:nvPr>
        </p:nvSpPr>
        <p:spPr>
          <a:xfrm>
            <a:off x="4645025" y="764704"/>
            <a:ext cx="4041775" cy="5361459"/>
          </a:xfrm>
        </p:spPr>
        <p:txBody>
          <a:bodyPr>
            <a:normAutofit fontScale="62500" lnSpcReduction="20000"/>
          </a:bodyPr>
          <a:lstStyle/>
          <a:p>
            <a:r>
              <a:rPr lang="en-US" dirty="0" err="1"/>
              <a:t>Entrada</a:t>
            </a:r>
            <a:r>
              <a:rPr lang="en-US" dirty="0"/>
              <a:t> Temporal de Personas de </a:t>
            </a:r>
            <a:r>
              <a:rPr lang="en-US" dirty="0" err="1"/>
              <a:t>Negocios</a:t>
            </a:r>
            <a:endParaRPr lang="en-US" dirty="0"/>
          </a:p>
          <a:p>
            <a:r>
              <a:rPr lang="en-US" dirty="0" err="1"/>
              <a:t>Propiedad</a:t>
            </a:r>
            <a:r>
              <a:rPr lang="en-US" dirty="0"/>
              <a:t> </a:t>
            </a:r>
            <a:r>
              <a:rPr lang="en-US" dirty="0" err="1"/>
              <a:t>Intelectual</a:t>
            </a:r>
            <a:endParaRPr lang="en-US" dirty="0"/>
          </a:p>
          <a:p>
            <a:r>
              <a:rPr lang="en-US" dirty="0" err="1"/>
              <a:t>Asuntos</a:t>
            </a:r>
            <a:r>
              <a:rPr lang="en-US" dirty="0"/>
              <a:t> </a:t>
            </a:r>
            <a:r>
              <a:rPr lang="en-US" dirty="0" err="1"/>
              <a:t>Medio</a:t>
            </a:r>
            <a:r>
              <a:rPr lang="en-US" dirty="0"/>
              <a:t> </a:t>
            </a:r>
            <a:r>
              <a:rPr lang="en-US" dirty="0" err="1"/>
              <a:t>Ambientales</a:t>
            </a:r>
            <a:endParaRPr lang="en-US" dirty="0"/>
          </a:p>
          <a:p>
            <a:r>
              <a:rPr lang="en-US" dirty="0" err="1"/>
              <a:t>Asuntos</a:t>
            </a:r>
            <a:r>
              <a:rPr lang="en-US" dirty="0"/>
              <a:t> </a:t>
            </a:r>
            <a:r>
              <a:rPr lang="en-US" dirty="0" err="1"/>
              <a:t>Laborales</a:t>
            </a:r>
            <a:endParaRPr lang="en-US" dirty="0"/>
          </a:p>
          <a:p>
            <a:r>
              <a:rPr lang="en-US" dirty="0" err="1"/>
              <a:t>Coherencia</a:t>
            </a:r>
            <a:r>
              <a:rPr lang="en-US" dirty="0"/>
              <a:t> </a:t>
            </a:r>
            <a:r>
              <a:rPr lang="en-US" dirty="0" err="1"/>
              <a:t>Regulatoria</a:t>
            </a:r>
            <a:endParaRPr lang="en-US" dirty="0"/>
          </a:p>
          <a:p>
            <a:r>
              <a:rPr lang="en-US" dirty="0" err="1"/>
              <a:t>Competitividad</a:t>
            </a:r>
            <a:endParaRPr lang="en-US" dirty="0"/>
          </a:p>
          <a:p>
            <a:r>
              <a:rPr lang="en-US" dirty="0" err="1"/>
              <a:t>Desarrollo</a:t>
            </a:r>
            <a:endParaRPr lang="en-US" dirty="0"/>
          </a:p>
          <a:p>
            <a:r>
              <a:rPr lang="en-US" dirty="0" err="1"/>
              <a:t>Pequeñas</a:t>
            </a:r>
            <a:r>
              <a:rPr lang="en-US" dirty="0"/>
              <a:t> y </a:t>
            </a:r>
            <a:r>
              <a:rPr lang="en-US" dirty="0" err="1"/>
              <a:t>Medianas</a:t>
            </a:r>
            <a:r>
              <a:rPr lang="en-US" dirty="0"/>
              <a:t> </a:t>
            </a:r>
            <a:r>
              <a:rPr lang="en-US" dirty="0" err="1"/>
              <a:t>Empresas</a:t>
            </a:r>
            <a:endParaRPr lang="en-US" dirty="0"/>
          </a:p>
          <a:p>
            <a:r>
              <a:rPr lang="en-US" dirty="0" err="1"/>
              <a:t>Cooperación</a:t>
            </a:r>
            <a:endParaRPr lang="en-US" dirty="0"/>
          </a:p>
          <a:p>
            <a:r>
              <a:rPr lang="en-US" dirty="0" err="1"/>
              <a:t>Administración</a:t>
            </a:r>
            <a:r>
              <a:rPr lang="en-US" dirty="0"/>
              <a:t> y </a:t>
            </a:r>
            <a:r>
              <a:rPr lang="en-US" dirty="0" err="1"/>
              <a:t>Disposiciones</a:t>
            </a:r>
            <a:r>
              <a:rPr lang="en-US" dirty="0"/>
              <a:t> </a:t>
            </a:r>
            <a:r>
              <a:rPr lang="en-US" dirty="0" err="1"/>
              <a:t>Institucionales</a:t>
            </a:r>
            <a:endParaRPr lang="en-US" dirty="0"/>
          </a:p>
          <a:p>
            <a:r>
              <a:rPr lang="en-US" dirty="0" err="1"/>
              <a:t>Disposiciones</a:t>
            </a:r>
            <a:r>
              <a:rPr lang="en-US" dirty="0"/>
              <a:t> </a:t>
            </a:r>
            <a:r>
              <a:rPr lang="en-US" dirty="0" err="1"/>
              <a:t>Iniciales</a:t>
            </a:r>
            <a:r>
              <a:rPr lang="en-US" dirty="0"/>
              <a:t> y </a:t>
            </a:r>
            <a:r>
              <a:rPr lang="en-US" dirty="0" err="1"/>
              <a:t>Definiciones</a:t>
            </a:r>
            <a:r>
              <a:rPr lang="en-US" dirty="0"/>
              <a:t> </a:t>
            </a:r>
            <a:r>
              <a:rPr lang="en-US" dirty="0" err="1"/>
              <a:t>Generales</a:t>
            </a:r>
            <a:endParaRPr lang="en-US" dirty="0"/>
          </a:p>
          <a:p>
            <a:r>
              <a:rPr lang="en-US" dirty="0" err="1"/>
              <a:t>Solución</a:t>
            </a:r>
            <a:r>
              <a:rPr lang="en-US" dirty="0"/>
              <a:t> de </a:t>
            </a:r>
            <a:r>
              <a:rPr lang="en-US" dirty="0" err="1"/>
              <a:t>Controversias</a:t>
            </a:r>
            <a:endParaRPr lang="en-US" dirty="0"/>
          </a:p>
          <a:p>
            <a:r>
              <a:rPr lang="en-US" dirty="0" err="1" smtClean="0"/>
              <a:t>Excepciones</a:t>
            </a:r>
            <a:endParaRPr lang="en-US" dirty="0"/>
          </a:p>
          <a:p>
            <a:r>
              <a:rPr lang="en-US" dirty="0" err="1" smtClean="0"/>
              <a:t>Transparencia</a:t>
            </a:r>
            <a:r>
              <a:rPr lang="en-US" dirty="0" smtClean="0"/>
              <a:t> </a:t>
            </a:r>
            <a:r>
              <a:rPr lang="en-US" dirty="0"/>
              <a:t>y </a:t>
            </a:r>
            <a:r>
              <a:rPr lang="en-US" dirty="0" err="1" smtClean="0"/>
              <a:t>Anticorrupción</a:t>
            </a:r>
            <a:endParaRPr lang="en-US" dirty="0" smtClean="0"/>
          </a:p>
          <a:p>
            <a:r>
              <a:rPr lang="en-US" dirty="0" err="1" smtClean="0"/>
              <a:t>Disposiciones</a:t>
            </a:r>
            <a:r>
              <a:rPr lang="en-US" dirty="0" smtClean="0"/>
              <a:t> </a:t>
            </a:r>
            <a:r>
              <a:rPr lang="en-US" dirty="0"/>
              <a:t>Finales</a:t>
            </a:r>
          </a:p>
          <a:p>
            <a:endParaRPr lang="en-US" dirty="0"/>
          </a:p>
          <a:p>
            <a:endParaRPr lang="en-US" dirty="0"/>
          </a:p>
        </p:txBody>
      </p:sp>
      <p:sp>
        <p:nvSpPr>
          <p:cNvPr id="7" name="Slide Number Placeholder 6"/>
          <p:cNvSpPr>
            <a:spLocks noGrp="1"/>
          </p:cNvSpPr>
          <p:nvPr>
            <p:ph type="sldNum" sz="quarter" idx="12"/>
          </p:nvPr>
        </p:nvSpPr>
        <p:spPr/>
        <p:txBody>
          <a:bodyPr/>
          <a:lstStyle/>
          <a:p>
            <a:fld id="{0CCC5A4F-35F8-4272-9F9F-6BC9987EF928}" type="slidenum">
              <a:rPr lang="en-US" smtClean="0"/>
              <a:pPr/>
              <a:t>5</a:t>
            </a:fld>
            <a:endParaRPr lang="en-US"/>
          </a:p>
        </p:txBody>
      </p:sp>
      <p:cxnSp>
        <p:nvCxnSpPr>
          <p:cNvPr id="10" name="Conector recto 4"/>
          <p:cNvCxnSpPr/>
          <p:nvPr/>
        </p:nvCxnSpPr>
        <p:spPr>
          <a:xfrm>
            <a:off x="467544" y="692696"/>
            <a:ext cx="7835323" cy="0"/>
          </a:xfrm>
          <a:prstGeom prst="line">
            <a:avLst/>
          </a:prstGeom>
          <a:ln w="12700" cap="flat" cmpd="sng" algn="ctr">
            <a:solidFill>
              <a:schemeClr val="tx1">
                <a:lumMod val="65000"/>
                <a:lumOff val="35000"/>
              </a:schemeClr>
            </a:solidFill>
            <a:prstDash val="dot"/>
            <a:round/>
            <a:headEnd type="none" w="med" len="med"/>
            <a:tailEnd type="none" w="med" len="med"/>
          </a:ln>
        </p:spPr>
        <p:style>
          <a:lnRef idx="1">
            <a:schemeClr val="accent6"/>
          </a:lnRef>
          <a:fillRef idx="0">
            <a:schemeClr val="accent6"/>
          </a:fillRef>
          <a:effectRef idx="0">
            <a:schemeClr val="accent6"/>
          </a:effectRef>
          <a:fontRef idx="minor">
            <a:schemeClr val="tx1"/>
          </a:fontRef>
        </p:style>
      </p:cxnSp>
      <p:pic>
        <p:nvPicPr>
          <p:cNvPr id="11" name="Imagen 11"/>
          <p:cNvPicPr>
            <a:picLocks noChangeAspect="1"/>
          </p:cNvPicPr>
          <p:nvPr/>
        </p:nvPicPr>
        <p:blipFill rotWithShape="1">
          <a:blip r:embed="rId2" cstate="print">
            <a:extLst>
              <a:ext uri="{28A0092B-C50C-407E-A947-70E740481C1C}">
                <a14:useLocalDpi xmlns:a14="http://schemas.microsoft.com/office/drawing/2010/main"/>
              </a:ext>
            </a:extLst>
          </a:blip>
          <a:srcRect t="35754" b="41062"/>
          <a:stretch/>
        </p:blipFill>
        <p:spPr>
          <a:xfrm>
            <a:off x="7965921" y="-27384"/>
            <a:ext cx="776695" cy="180069"/>
          </a:xfrm>
          <a:prstGeom prst="rect">
            <a:avLst/>
          </a:prstGeom>
        </p:spPr>
      </p:pic>
      <p:sp>
        <p:nvSpPr>
          <p:cNvPr id="8"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Capítulos del Acuerdo</a:t>
            </a:r>
            <a:endParaRPr lang="es-ES" altLang="es-CL" sz="2000" b="1" dirty="0">
              <a:solidFill>
                <a:srgbClr val="686868"/>
              </a:solidFill>
              <a:latin typeface="gobCL"/>
            </a:endParaRPr>
          </a:p>
        </p:txBody>
      </p:sp>
    </p:spTree>
    <p:extLst>
      <p:ext uri="{BB962C8B-B14F-4D97-AF65-F5344CB8AC3E}">
        <p14:creationId xmlns:p14="http://schemas.microsoft.com/office/powerpoint/2010/main" val="374165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6</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La Negociación de Acceso a Mercados</a:t>
            </a:r>
            <a:endParaRPr lang="es-ES" altLang="es-CL" sz="2000" b="1" dirty="0">
              <a:solidFill>
                <a:srgbClr val="686868"/>
              </a:solidFill>
              <a:latin typeface="gobCL"/>
            </a:endParaRPr>
          </a:p>
        </p:txBody>
      </p:sp>
      <p:sp>
        <p:nvSpPr>
          <p:cNvPr id="18" name="Rectangle 2"/>
          <p:cNvSpPr txBox="1">
            <a:spLocks noChangeArrowheads="1"/>
          </p:cNvSpPr>
          <p:nvPr/>
        </p:nvSpPr>
        <p:spPr>
          <a:xfrm>
            <a:off x="490538" y="841625"/>
            <a:ext cx="8424862" cy="4319686"/>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CL" sz="2000" dirty="0" smtClean="0">
                <a:solidFill>
                  <a:schemeClr val="bg1">
                    <a:lumMod val="50000"/>
                  </a:schemeClr>
                </a:solidFill>
                <a:latin typeface="gobCL"/>
              </a:rPr>
              <a:t>Aranceles, cronogramas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Disciplinas comercio de bienes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Reglas de origen</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Procedimientos aduaneros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Compras públicas</a:t>
            </a: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pic>
        <p:nvPicPr>
          <p:cNvPr id="12" name="Picture 3"/>
          <p:cNvPicPr>
            <a:picLocks noChangeAspect="1" noChangeArrowheads="1"/>
          </p:cNvPicPr>
          <p:nvPr/>
        </p:nvPicPr>
        <p:blipFill>
          <a:blip r:embed="rId3" cstate="print"/>
          <a:srcRect/>
          <a:stretch>
            <a:fillRect/>
          </a:stretch>
        </p:blipFill>
        <p:spPr bwMode="auto">
          <a:xfrm>
            <a:off x="4936232" y="2938557"/>
            <a:ext cx="3979168" cy="2984376"/>
          </a:xfrm>
          <a:prstGeom prst="rect">
            <a:avLst/>
          </a:prstGeom>
          <a:noFill/>
          <a:ln w="9525">
            <a:noFill/>
            <a:miter lim="800000"/>
            <a:headEnd/>
            <a:tailEnd/>
          </a:ln>
        </p:spPr>
      </p:pic>
    </p:spTree>
    <p:extLst>
      <p:ext uri="{BB962C8B-B14F-4D97-AF65-F5344CB8AC3E}">
        <p14:creationId xmlns:p14="http://schemas.microsoft.com/office/powerpoint/2010/main" val="538158926"/>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animEffect transition="in" filter="wipe(up)">
                                      <p:cBhvr>
                                        <p:cTn id="15" dur="500"/>
                                        <p:tgtEl>
                                          <p:spTgt spid="18">
                                            <p:txEl>
                                              <p:pRg st="2" end="2"/>
                                            </p:txEl>
                                          </p:spTgt>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8">
                                            <p:txEl>
                                              <p:pRg st="3" end="3"/>
                                            </p:txEl>
                                          </p:spTgt>
                                        </p:tgtEl>
                                        <p:attrNameLst>
                                          <p:attrName>style.visibility</p:attrName>
                                        </p:attrNameLst>
                                      </p:cBhvr>
                                      <p:to>
                                        <p:strVal val="visible"/>
                                      </p:to>
                                    </p:set>
                                    <p:animEffect transition="in" filter="wipe(up)">
                                      <p:cBhvr>
                                        <p:cTn id="18" dur="500"/>
                                        <p:tgtEl>
                                          <p:spTgt spid="18">
                                            <p:txEl>
                                              <p:pRg st="3" end="3"/>
                                            </p:txEl>
                                          </p:spTgt>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18">
                                            <p:txEl>
                                              <p:pRg st="4" end="4"/>
                                            </p:txEl>
                                          </p:spTgt>
                                        </p:tgtEl>
                                        <p:attrNameLst>
                                          <p:attrName>style.visibility</p:attrName>
                                        </p:attrNameLst>
                                      </p:cBhvr>
                                      <p:to>
                                        <p:strVal val="visible"/>
                                      </p:to>
                                    </p:set>
                                    <p:animEffect transition="in" filter="wipe(up)">
                                      <p:cBhvr>
                                        <p:cTn id="21" dur="500"/>
                                        <p:tgtEl>
                                          <p:spTgt spid="18">
                                            <p:txEl>
                                              <p:pRg st="4" end="4"/>
                                            </p:txEl>
                                          </p:spTgt>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18">
                                            <p:txEl>
                                              <p:pRg st="5" end="5"/>
                                            </p:txEl>
                                          </p:spTgt>
                                        </p:tgtEl>
                                        <p:attrNameLst>
                                          <p:attrName>style.visibility</p:attrName>
                                        </p:attrNameLst>
                                      </p:cBhvr>
                                      <p:to>
                                        <p:strVal val="visible"/>
                                      </p:to>
                                    </p:set>
                                    <p:animEffect transition="in" filter="wipe(up)">
                                      <p:cBhvr>
                                        <p:cTn id="24" dur="500"/>
                                        <p:tgtEl>
                                          <p:spTgt spid="18">
                                            <p:txEl>
                                              <p:pRg st="5" end="5"/>
                                            </p:txEl>
                                          </p:spTgt>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18">
                                            <p:txEl>
                                              <p:pRg st="6" end="6"/>
                                            </p:txEl>
                                          </p:spTgt>
                                        </p:tgtEl>
                                        <p:attrNameLst>
                                          <p:attrName>style.visibility</p:attrName>
                                        </p:attrNameLst>
                                      </p:cBhvr>
                                      <p:to>
                                        <p:strVal val="visible"/>
                                      </p:to>
                                    </p:set>
                                    <p:animEffect transition="in" filter="wipe(up)">
                                      <p:cBhvr>
                                        <p:cTn id="27" dur="500"/>
                                        <p:tgtEl>
                                          <p:spTgt spid="18">
                                            <p:txEl>
                                              <p:pRg st="6" end="6"/>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8">
                                            <p:txEl>
                                              <p:pRg st="10" end="10"/>
                                            </p:txEl>
                                          </p:spTgt>
                                        </p:tgtEl>
                                        <p:attrNameLst>
                                          <p:attrName>style.visibility</p:attrName>
                                        </p:attrNameLst>
                                      </p:cBhvr>
                                      <p:to>
                                        <p:strVal val="visible"/>
                                      </p:to>
                                    </p:set>
                                    <p:animEffect transition="in" filter="wipe(up)">
                                      <p:cBhvr>
                                        <p:cTn id="30" dur="500"/>
                                        <p:tgtEl>
                                          <p:spTgt spid="1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7</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La Negociación de Acceso a Mercados</a:t>
            </a:r>
            <a:endParaRPr lang="es-ES" altLang="es-CL" sz="2000" b="1" dirty="0">
              <a:solidFill>
                <a:srgbClr val="686868"/>
              </a:solidFill>
              <a:latin typeface="gobCL"/>
            </a:endParaRPr>
          </a:p>
        </p:txBody>
      </p:sp>
      <p:sp>
        <p:nvSpPr>
          <p:cNvPr id="18" name="Rectangle 2"/>
          <p:cNvSpPr txBox="1">
            <a:spLocks noChangeArrowheads="1"/>
          </p:cNvSpPr>
          <p:nvPr/>
        </p:nvSpPr>
        <p:spPr>
          <a:xfrm>
            <a:off x="490538" y="841625"/>
            <a:ext cx="8424862" cy="4319686"/>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Disciplinas</a:t>
            </a:r>
          </a:p>
          <a:p>
            <a:pPr lvl="1" algn="just" eaLnBrk="1" hangingPunct="1">
              <a:lnSpc>
                <a:spcPct val="80000"/>
              </a:lnSpc>
              <a:buClr>
                <a:schemeClr val="accent2">
                  <a:lumMod val="75000"/>
                </a:schemeClr>
              </a:buClr>
              <a:buFont typeface="Wingdings" panose="05000000000000000000" pitchFamily="2" charset="2"/>
              <a:buChar char="§"/>
              <a:defRPr/>
            </a:pPr>
            <a:endParaRPr lang="es-MX" sz="1600" dirty="0">
              <a:solidFill>
                <a:schemeClr val="bg1">
                  <a:lumMod val="50000"/>
                </a:schemeClr>
              </a:solidFill>
              <a:latin typeface="gobCL"/>
            </a:endParaRPr>
          </a:p>
          <a:p>
            <a:pPr lvl="2" algn="just" eaLnBrk="1" hangingPunct="1">
              <a:lnSpc>
                <a:spcPct val="80000"/>
              </a:lnSpc>
              <a:buClr>
                <a:schemeClr val="accent2">
                  <a:lumMod val="75000"/>
                </a:schemeClr>
              </a:buClr>
              <a:defRPr/>
            </a:pPr>
            <a:r>
              <a:rPr lang="es-MX" sz="1800" dirty="0">
                <a:solidFill>
                  <a:schemeClr val="bg1">
                    <a:lumMod val="50000"/>
                  </a:schemeClr>
                </a:solidFill>
                <a:latin typeface="gobCL"/>
              </a:rPr>
              <a:t>Prohibición subvenciones a la exportación </a:t>
            </a:r>
            <a:r>
              <a:rPr lang="es-MX" sz="1800" dirty="0" smtClean="0">
                <a:solidFill>
                  <a:schemeClr val="bg1">
                    <a:lumMod val="50000"/>
                  </a:schemeClr>
                </a:solidFill>
                <a:latin typeface="gobCL"/>
              </a:rPr>
              <a:t>agrícola</a:t>
            </a:r>
          </a:p>
          <a:p>
            <a:pPr lvl="2" algn="just" eaLnBrk="1" hangingPunct="1">
              <a:lnSpc>
                <a:spcPct val="80000"/>
              </a:lnSpc>
              <a:buClr>
                <a:schemeClr val="accent2">
                  <a:lumMod val="75000"/>
                </a:schemeClr>
              </a:buClr>
              <a:defRPr/>
            </a:pPr>
            <a:r>
              <a:rPr lang="es-MX" sz="1800" dirty="0" smtClean="0">
                <a:solidFill>
                  <a:schemeClr val="bg1">
                    <a:lumMod val="50000"/>
                  </a:schemeClr>
                </a:solidFill>
                <a:latin typeface="gobCL"/>
              </a:rPr>
              <a:t>Prohibición de aplicación de salvaguardias especiales agrícolas</a:t>
            </a:r>
          </a:p>
          <a:p>
            <a:pPr lvl="2" algn="just" eaLnBrk="1" hangingPunct="1">
              <a:lnSpc>
                <a:spcPct val="80000"/>
              </a:lnSpc>
              <a:buClr>
                <a:schemeClr val="accent2">
                  <a:lumMod val="75000"/>
                </a:schemeClr>
              </a:buClr>
              <a:defRPr/>
            </a:pPr>
            <a:r>
              <a:rPr lang="es-MX" sz="1800" dirty="0" smtClean="0">
                <a:solidFill>
                  <a:schemeClr val="bg1">
                    <a:lumMod val="50000"/>
                  </a:schemeClr>
                </a:solidFill>
                <a:latin typeface="gobCL"/>
              </a:rPr>
              <a:t>Prohibición de impuestos a la exportación</a:t>
            </a:r>
            <a:endParaRPr lang="es-MX" sz="1800" dirty="0">
              <a:solidFill>
                <a:schemeClr val="bg1">
                  <a:lumMod val="50000"/>
                </a:schemeClr>
              </a:solidFill>
              <a:latin typeface="gobCL"/>
            </a:endParaRPr>
          </a:p>
          <a:p>
            <a:pPr lvl="2" algn="just" eaLnBrk="1" hangingPunct="1">
              <a:lnSpc>
                <a:spcPct val="80000"/>
              </a:lnSpc>
              <a:buClr>
                <a:schemeClr val="accent2">
                  <a:lumMod val="75000"/>
                </a:schemeClr>
              </a:buClr>
              <a:defRPr/>
            </a:pPr>
            <a:r>
              <a:rPr lang="es-MX" sz="1800" dirty="0">
                <a:solidFill>
                  <a:schemeClr val="bg1">
                    <a:lumMod val="50000"/>
                  </a:schemeClr>
                </a:solidFill>
                <a:latin typeface="gobCL"/>
              </a:rPr>
              <a:t>Disciplinas para la administración de </a:t>
            </a:r>
            <a:r>
              <a:rPr lang="es-MX" sz="1800" dirty="0" smtClean="0">
                <a:solidFill>
                  <a:schemeClr val="bg1">
                    <a:lumMod val="50000"/>
                  </a:schemeClr>
                </a:solidFill>
                <a:latin typeface="gobCL"/>
              </a:rPr>
              <a:t>cuotas</a:t>
            </a:r>
          </a:p>
          <a:p>
            <a:pPr lvl="2" algn="just" eaLnBrk="1" hangingPunct="1">
              <a:lnSpc>
                <a:spcPct val="80000"/>
              </a:lnSpc>
              <a:buClr>
                <a:schemeClr val="accent2">
                  <a:lumMod val="75000"/>
                </a:schemeClr>
              </a:buClr>
              <a:defRPr/>
            </a:pPr>
            <a:r>
              <a:rPr lang="es-MX" sz="1800" dirty="0" smtClean="0">
                <a:solidFill>
                  <a:schemeClr val="bg1">
                    <a:lumMod val="50000"/>
                  </a:schemeClr>
                </a:solidFill>
                <a:latin typeface="gobCL"/>
              </a:rPr>
              <a:t>Disposiciones sobre seguridad alimentaria, transparencia</a:t>
            </a:r>
            <a:endParaRPr lang="es-MX" sz="1800" dirty="0">
              <a:solidFill>
                <a:schemeClr val="bg1">
                  <a:lumMod val="50000"/>
                </a:schemeClr>
              </a:solidFill>
              <a:latin typeface="gobCL"/>
            </a:endParaRPr>
          </a:p>
          <a:p>
            <a:pPr lvl="2" algn="just" eaLnBrk="1" hangingPunct="1">
              <a:lnSpc>
                <a:spcPct val="80000"/>
              </a:lnSpc>
              <a:buClr>
                <a:schemeClr val="accent2">
                  <a:lumMod val="75000"/>
                </a:schemeClr>
              </a:buClr>
              <a:defRPr/>
            </a:pPr>
            <a:r>
              <a:rPr lang="es-MX" sz="1800" dirty="0" smtClean="0">
                <a:solidFill>
                  <a:schemeClr val="bg1">
                    <a:lumMod val="50000"/>
                  </a:schemeClr>
                </a:solidFill>
                <a:latin typeface="gobCL"/>
              </a:rPr>
              <a:t>Acumulación </a:t>
            </a:r>
            <a:r>
              <a:rPr lang="es-MX" sz="1800" dirty="0">
                <a:solidFill>
                  <a:schemeClr val="bg1">
                    <a:lumMod val="50000"/>
                  </a:schemeClr>
                </a:solidFill>
                <a:latin typeface="gobCL"/>
              </a:rPr>
              <a:t>de </a:t>
            </a:r>
            <a:r>
              <a:rPr lang="es-MX" sz="1800" dirty="0" smtClean="0">
                <a:solidFill>
                  <a:schemeClr val="bg1">
                    <a:lumMod val="50000"/>
                  </a:schemeClr>
                </a:solidFill>
                <a:latin typeface="gobCL"/>
              </a:rPr>
              <a:t>origen (mejora el acceso y es estímulo a las cadenas globales de valor)</a:t>
            </a:r>
            <a:endParaRPr lang="es-MX" sz="1800" dirty="0">
              <a:solidFill>
                <a:schemeClr val="bg1">
                  <a:lumMod val="50000"/>
                </a:schemeClr>
              </a:solidFill>
              <a:latin typeface="gobCL"/>
            </a:endParaRPr>
          </a:p>
          <a:p>
            <a:pPr lvl="2" algn="just" eaLnBrk="1" hangingPunct="1">
              <a:lnSpc>
                <a:spcPct val="80000"/>
              </a:lnSpc>
              <a:buClr>
                <a:schemeClr val="accent2">
                  <a:lumMod val="75000"/>
                </a:schemeClr>
              </a:buClr>
              <a:defRPr/>
            </a:pPr>
            <a:endParaRPr lang="es-MX" sz="1600" dirty="0" smtClean="0">
              <a:solidFill>
                <a:schemeClr val="bg1">
                  <a:lumMod val="50000"/>
                </a:schemeClr>
              </a:solidFill>
              <a:latin typeface="gobCL"/>
            </a:endParaRPr>
          </a:p>
          <a:p>
            <a:pPr lvl="1"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Tree>
    <p:extLst>
      <p:ext uri="{BB962C8B-B14F-4D97-AF65-F5344CB8AC3E}">
        <p14:creationId xmlns:p14="http://schemas.microsoft.com/office/powerpoint/2010/main" val="316849102"/>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
                                            <p:txEl>
                                              <p:pRg st="13" end="13"/>
                                            </p:txEl>
                                          </p:spTgt>
                                        </p:tgtEl>
                                        <p:attrNameLst>
                                          <p:attrName>style.visibility</p:attrName>
                                        </p:attrNameLst>
                                      </p:cBhvr>
                                      <p:to>
                                        <p:strVal val="visible"/>
                                      </p:to>
                                    </p:set>
                                    <p:animEffect transition="in" filter="wipe(up)">
                                      <p:cBhvr>
                                        <p:cTn id="15" dur="500"/>
                                        <p:tgtEl>
                                          <p:spTgt spid="18">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8</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Aranceles</a:t>
            </a:r>
            <a:endParaRPr lang="es-ES" altLang="es-CL" sz="2000" b="1" dirty="0">
              <a:solidFill>
                <a:srgbClr val="686868"/>
              </a:solidFill>
              <a:latin typeface="gobCL"/>
            </a:endParaRPr>
          </a:p>
        </p:txBody>
      </p:sp>
      <p:sp>
        <p:nvSpPr>
          <p:cNvPr id="18" name="Rectangle 2"/>
          <p:cNvSpPr txBox="1">
            <a:spLocks noChangeArrowheads="1"/>
          </p:cNvSpPr>
          <p:nvPr/>
        </p:nvSpPr>
        <p:spPr>
          <a:xfrm>
            <a:off x="490538" y="841625"/>
            <a:ext cx="8424862" cy="1867295"/>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a:solidFill>
                  <a:schemeClr val="bg1">
                    <a:lumMod val="50000"/>
                  </a:schemeClr>
                </a:solidFill>
                <a:latin typeface="gobCL"/>
              </a:rPr>
              <a:t>E</a:t>
            </a:r>
            <a:r>
              <a:rPr lang="es-MX" sz="2000" dirty="0" smtClean="0">
                <a:solidFill>
                  <a:schemeClr val="bg1">
                    <a:lumMod val="50000"/>
                  </a:schemeClr>
                </a:solidFill>
                <a:latin typeface="gobCL"/>
              </a:rPr>
              <a:t>ntre 65% y 100% del universo arancelario se desgrava a la entrada en vigor del Acuerdo</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Sin excepciones, pero algunas líneas sin concesiones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Plazos más largos: 30 años.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Ofertas plurilaterales salvo excepciones</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pic>
        <p:nvPicPr>
          <p:cNvPr id="95236" name="Picture 4" descr="Inline imag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0524" y="3035712"/>
            <a:ext cx="3859235" cy="3350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1957605"/>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8">
                                            <p:txEl>
                                              <p:pRg st="1" end="1"/>
                                            </p:txEl>
                                          </p:spTgt>
                                        </p:tgtEl>
                                        <p:attrNameLst>
                                          <p:attrName>style.visibility</p:attrName>
                                        </p:attrNameLst>
                                      </p:cBhvr>
                                      <p:to>
                                        <p:strVal val="visible"/>
                                      </p:to>
                                    </p:set>
                                    <p:animEffect transition="in" filter="wipe(up)">
                                      <p:cBhvr>
                                        <p:cTn id="14" dur="500"/>
                                        <p:tgtEl>
                                          <p:spTgt spid="18">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wipe(up)">
                                      <p:cBhvr>
                                        <p:cTn id="17" dur="500"/>
                                        <p:tgtEl>
                                          <p:spTgt spid="18">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8">
                                            <p:txEl>
                                              <p:pRg st="3" end="3"/>
                                            </p:txEl>
                                          </p:spTgt>
                                        </p:tgtEl>
                                        <p:attrNameLst>
                                          <p:attrName>style.visibility</p:attrName>
                                        </p:attrNameLst>
                                      </p:cBhvr>
                                      <p:to>
                                        <p:strVal val="visible"/>
                                      </p:to>
                                    </p:set>
                                    <p:animEffect transition="in" filter="wipe(up)">
                                      <p:cBhvr>
                                        <p:cTn id="20" dur="500"/>
                                        <p:tgtEl>
                                          <p:spTgt spid="18">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wipe(up)">
                                      <p:cBhvr>
                                        <p:cTn id="23" dur="500"/>
                                        <p:tgtEl>
                                          <p:spTgt spid="18">
                                            <p:txEl>
                                              <p:pRg st="4" end="4"/>
                                            </p:txEl>
                                          </p:spTgt>
                                        </p:tgtEl>
                                      </p:cBhvr>
                                    </p:animEffect>
                                  </p:childTnLst>
                                </p:cTn>
                              </p:par>
                            </p:childTnLst>
                          </p:cTn>
                        </p:par>
                        <p:par>
                          <p:cTn id="24" fill="hold">
                            <p:stCondLst>
                              <p:cond delay="1000"/>
                            </p:stCondLst>
                            <p:childTnLst>
                              <p:par>
                                <p:cTn id="25" presetID="22" presetClass="entr" presetSubtype="1" fill="hold" grpId="0" nodeType="afterEffect">
                                  <p:stCondLst>
                                    <p:cond delay="0"/>
                                  </p:stCondLst>
                                  <p:childTnLst>
                                    <p:set>
                                      <p:cBhvr>
                                        <p:cTn id="26" dur="1" fill="hold">
                                          <p:stCondLst>
                                            <p:cond delay="0"/>
                                          </p:stCondLst>
                                        </p:cTn>
                                        <p:tgtEl>
                                          <p:spTgt spid="18">
                                            <p:txEl>
                                              <p:pRg st="9" end="9"/>
                                            </p:txEl>
                                          </p:spTgt>
                                        </p:tgtEl>
                                        <p:attrNameLst>
                                          <p:attrName>style.visibility</p:attrName>
                                        </p:attrNameLst>
                                      </p:cBhvr>
                                      <p:to>
                                        <p:strVal val="visible"/>
                                      </p:to>
                                    </p:set>
                                    <p:animEffect transition="in" filter="wipe(up)">
                                      <p:cBhvr>
                                        <p:cTn id="27" dur="500"/>
                                        <p:tgtEl>
                                          <p:spTgt spid="18">
                                            <p:txEl>
                                              <p:pRg st="9" end="9"/>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4">
                                            <p:txEl>
                                              <p:pRg st="4" end="4"/>
                                            </p:txEl>
                                          </p:spTgt>
                                        </p:tgtEl>
                                        <p:attrNameLst>
                                          <p:attrName>style.visibility</p:attrName>
                                        </p:attrNameLst>
                                      </p:cBhvr>
                                      <p:to>
                                        <p:strVal val="visible"/>
                                      </p:to>
                                    </p:set>
                                    <p:animEffect transition="in" filter="wipe(up)">
                                      <p:cBhvr>
                                        <p:cTn id="30"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P spid="14" grpId="0" build="p" autoUpdateAnimBg="0"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Shape 13"/>
          <p:cNvSpPr txBox="1">
            <a:spLocks/>
          </p:cNvSpPr>
          <p:nvPr/>
        </p:nvSpPr>
        <p:spPr bwMode="auto">
          <a:xfrm>
            <a:off x="8915400" y="407988"/>
            <a:ext cx="115888"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fld id="{3A3107B2-DBA8-4EEA-9BBF-8A8CF6FE7777}" type="slidenum">
              <a:rPr lang="en-US" altLang="es-CL" sz="800">
                <a:solidFill>
                  <a:srgbClr val="7F7F7F"/>
                </a:solidFill>
                <a:latin typeface="gobCL"/>
                <a:ea typeface="MS PGothic" panose="020B0600070205080204" pitchFamily="34" charset="-128"/>
                <a:sym typeface="Raleway Light"/>
              </a:rPr>
              <a:pPr eaLnBrk="1" hangingPunct="1">
                <a:lnSpc>
                  <a:spcPct val="100000"/>
                </a:lnSpc>
                <a:spcBef>
                  <a:spcPct val="0"/>
                </a:spcBef>
                <a:buFontTx/>
                <a:buNone/>
              </a:pPr>
              <a:t>9</a:t>
            </a:fld>
            <a:endParaRPr lang="en-US" altLang="es-CL" sz="800">
              <a:solidFill>
                <a:srgbClr val="7F7F7F"/>
              </a:solidFill>
              <a:latin typeface="gobCL"/>
              <a:ea typeface="MS PGothic" panose="020B0600070205080204" pitchFamily="34" charset="-128"/>
              <a:sym typeface="Raleway Light"/>
            </a:endParaRPr>
          </a:p>
        </p:txBody>
      </p:sp>
      <p:sp>
        <p:nvSpPr>
          <p:cNvPr id="57348" name="Shape 13"/>
          <p:cNvSpPr txBox="1">
            <a:spLocks/>
          </p:cNvSpPr>
          <p:nvPr/>
        </p:nvSpPr>
        <p:spPr bwMode="auto">
          <a:xfrm>
            <a:off x="8504238" y="415925"/>
            <a:ext cx="231775" cy="122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wrap="none" lIns="0" tIns="0" rIns="0" bIns="0">
            <a:spAutoFit/>
          </a:bodyPr>
          <a:lstStyle>
            <a:lvl1pPr defTabSz="344488">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defTabSz="344488">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defTabSz="344488">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defTabSz="344488">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344488"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s-CL" sz="800">
                <a:solidFill>
                  <a:srgbClr val="7F7F7F"/>
                </a:solidFill>
                <a:latin typeface="gobCL"/>
                <a:ea typeface="MS PGothic" panose="020B0600070205080204" pitchFamily="34" charset="-128"/>
                <a:sym typeface="Raleway Light"/>
              </a:rPr>
              <a:t>2015</a:t>
            </a:r>
          </a:p>
        </p:txBody>
      </p:sp>
      <p:cxnSp>
        <p:nvCxnSpPr>
          <p:cNvPr id="47" name="Conector recto 46"/>
          <p:cNvCxnSpPr/>
          <p:nvPr/>
        </p:nvCxnSpPr>
        <p:spPr>
          <a:xfrm>
            <a:off x="8839200" y="441325"/>
            <a:ext cx="0" cy="93663"/>
          </a:xfrm>
          <a:prstGeom prst="line">
            <a:avLst/>
          </a:prstGeom>
          <a:noFill/>
          <a:ln w="6350" cap="flat" cmpd="sng">
            <a:solidFill>
              <a:schemeClr val="bg1">
                <a:lumMod val="65000"/>
              </a:schemeClr>
            </a:solidFill>
            <a:prstDash val="solid"/>
            <a:miter lim="400000"/>
          </a:ln>
          <a:effectLst/>
        </p:spPr>
        <p:style>
          <a:lnRef idx="0">
            <a:scrgbClr r="0" g="0" b="0"/>
          </a:lnRef>
          <a:fillRef idx="0">
            <a:scrgbClr r="0" g="0" b="0"/>
          </a:fillRef>
          <a:effectRef idx="0">
            <a:scrgbClr r="0" g="0" b="0"/>
          </a:effectRef>
          <a:fontRef idx="none"/>
        </p:style>
      </p:cxnSp>
      <p:sp>
        <p:nvSpPr>
          <p:cNvPr id="57350" name="AutoShape 2" descr="data:image/jpeg;base64,/9j/4AAQSkZJRgABAQAAAQABAAD/2wCEAAkGBxAQEA8QEBAQEA8QEAwNDg0PDg8PDw0NFRIWFxYSFRQYHCggGBsmHhUTJDEhJykrLi4uFx8zRDUsNzQtMCwBCgoKBQUFDgUFDisZExkrKysrKysrKysrKysrKysrKysrKysrKysrKysrKysrKysrKysrKysrKysrKysrKysrK//AABEIAOEA4QMBIgACEQEDEQH/xAAbAAEAAgMBAQAAAAAAAAAAAAAABQYCAwQBB//EAEQQAAIBAQMGBw8DAwMFAAAAAAABAgMEBRESEyExQVEGFBU0UnHRIjJTVGFygYORkqGisrPSYpSxQoLwc8HCByMkM0P/xAAUAQEAAAAAAAAAAAAAAAAAAAAA/8QAFBEBAAAAAAAAAAAAAAAAAAAAAP/aAAwDAQACEQMRAD8A+4gAAAAAAAAAAAAAAAAAAAAAAAAAAAAAAAAAAAAAAAAAAAAAAAAAAAAAAAAAAAAAAAAAAAAAAAAAAAAAAAAAAAAAAAA569rUXkRTnUwxyI4dyt8nqiv52JkRa7yTeDqSm/BWbuYLyOq9L644dQE9KSWltJb3oMI14PQpRb3KSZVJU1N48VoP9VZStE/emzRXueE9dmsyx2woqm/bFoC7A+fxu60UdNnr1aWGqGW50+rJliiQsfCypSahbaWEdXGaKbj/AHQ1rrXsAuANdnrwqRjOEozhJYxlFpprrNgAAAAAAAAAAAAAAAAAAAAAAAAAAACOt9vwcqcJKLilKtWelUIPVo2zexel7E872trpQWQlKtUkqVCD1Sqva/0pJt+RMr1OnltQjJypxk5SqPXaKz76rLr2blgBsc5VVkQThRxxabbnVe2VSWttm5Qp0lp17lpZhbLXGjFpNRyVjOb0KEd7KtWttW0N5tyo0X/9NVest+P9Efj1agLBbb+p0tEpU6b2Kc1lP+1aTjXCun04emNSK9rRF2ew04d7BY7ZPTJve29Z1Khjs+AEzZb9pVNbWHSi1KPtR11bNTqR0YNP0plUq3bF6UsmXSj3LMrJeFWzSSn3VNvDK7VsYHZFVrum6lHGdnbxrWfHR5ZR3Mut23hTr041KcsqMlit6e1NbGRFOpCtDFYNNEFZ60rvtG3i1Z4TWynPZLtAv4NNCqpI3AAAAAAAAAAAAAAAAAAAAAAAA473tmYoVqvg6c5Lyyw0L24AVu8LZnrRVknop5Vjo+SWh16nX3sPeOvRRp47dS6yK4OWd5MMdLwxbe2TeLftbPOFVucIuMe+0Qh/qS0J+jX6AIa11XaarjjjRpS7rdWrLf5F/J3UqWOhGmwWZQjGC2Jel7yxXZYccNAGiyXc3sJSldS3EpZ7OkjoSAhZ3UtxG226cU01inoaLZga6tFMD5/dlaVmrZmbebnppt/wTd72NV6Uo71iusw4UXVlUpSiu7p/9yDWvFbPSsT25LXnaUXvSx6wNfBC8m4OlN93SeQ8dbjsf+bi3Qlij55V/wDHtqa0Rq9y+vWv88pd7BWxSA7gAAAAAAAAAAAAAAAAAAAAArP/AFBtGRZFHZVr0ab6k3P/AIFmK/wwvSlQhShVpupTrylCWCynFKOOKjisXjhtQHHcjWQmtWBXL1nnLTBbIupVfX3sf5kd9ivOnCOTSjNQXe5yUXL04ETZZZVoqPdCC+MmBO3dQxaLbYaGCRCXNR1FkprBAZgAAAANFopYopVwrNVbRR2U601FfobxXwaL1Ukkm5NJJNuTeCSWttlSdkfGatoX/qr5uVNvQ5KMIpywelICO4XwwyKi1xeV7HiT1y2jFLqRG8JbNKpRaisWk9G/QarmtM6cYZdG0aEsXGz1JLHrSAvEXoPSHp39TS00rX+ytH4mXL9LwVr/AGVp/ECWBE8v0vBWv9lafxHL9LwVr/ZWn8QJYETy/S8Fa/2Vp/Ecv0vBWv8AZWn8QJYETy/S8Fa/2Vp/E8lwhpLS6dqS38StP4gS4I66b7s9qyszUUnHDLg1KE4+VxkscPKSIAAAAAAAAA5rfZoVIOM4qUdzWJ0mFRYoCjXrc1nTeFGHuo4rHY403hCKim9OCwLja7BlM5oXVpA23PDQibRyWSz5KOwAAAAAAg+GzfELThtjTj6HUimvYyNupzmlOcnKWEVi92BJcNeY2j1P3YHBdPeR6kB3ShiaJ0ZbJSXVJnbBGeSBGqjLpT9+Xae5h9Ofvy7SQcDzIA4Mw+nP35dozD6c/fl2nfmxmwODMPpz9+XaMw+nP35dp35sZsDg4u+nP35dodkb/rn78u0782YSWAFTslHi9405LRlYwl5U1j/si/0q6Z89vurhaab/AFx+llnum0NgWEGMHoMgAAAAAAAAPMBko9ADAAAAAAAAEHw15jX9T92BH3X3kepEhw15jX9T92BH3X3sepAS9M2GFM2ADzA9AHgPQB5gMD0AeYGFRGwwqagKNf8Azmn58fpZYrl1ort/85p+fH6WWK5daAtFPUZGNPUZAAAAAAAAAAAAAAAAAAABB8NeY1/U/dgR9197HqRIcNeY1/U/dgR9197HqQExTNhrpmwAAAAAAAAAYVNRmYVNQFGv/nNPz4/SyxXLrRXb/wCc0/Pj9LLFcutAWinqMjGnqMgAAAAAAAAAAAAAAAAAAAg+GvMa/qfuwI+6+9j1IkOGvMa/qfuwI+6+9j1ICYpmw10zYAAAAAAAAAMKmozMKmoCjX/zmn58fpZYrl1ort/85p+fH6WWK5daAtFPUZGNPUZAAAAAAAAAAAAAAAAAAABB8NeY1/U/dgR9197HqRIcNeY1/U/dgR9195HqQExTNhqps2AegAAAAAAAGFTUZGFRgUe/+c0/Pj9LLFcutFdv/nNPz4/SyxXLrQFop6jIxp6jIAAAAAAAAAAAAAAAAAAAIPhsnxC0YLHCNOWjcqkW37EyFua8abpx7rDQt5cq8FKLTSaaaaelNPYUa87jjTbdKpUproxwwXVigJlXnTX9S+Jmr1pdJfEpkrHV8Yq/J2HnE6njFX5OwC68q0ukviOVaXSXxKVxOp4xV+TsHE6njFX5OwC68q0ukviOVaXSXxKVxOp4xV+TsHE6njFX5OwC68q0ukviOVaXSXxKVxOp4xV+TsHE6njFX5OwC6cq0ukviYTvOn0l8SncTqeMVfk7BxOp4xV+TsA3X1UUq9KS1OosPLhFlluXWir2ew4TU5TnUmlgpTeOSvItSLTcy1AWenqMjGnqMgAAAAAAAAAAAAAAAAAAA8kiKvCx5RLHjiBU5XU9xjyU9xa80hmUBVOSnuHJT3FrzKGZQFU5Ke4clPcWvMoZlAVTkp7hyU9xa8yhmUBVOSnuHJT3FrzKGZQFWjdT3Evd9jySSzSM1EBFHoAAAAAAAAAAAAAAAAAAAAAAAAAAAAAAAAAAAAAAAAAAAAAAAAAAAAAAAAAAAAAAAAAAAAAAAAAAAAAAAAAAAAf/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4" tIns="45707" rIns="91414" bIns="45707"/>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s-CL" altLang="es-CL" sz="1800">
              <a:latin typeface="Arial" panose="020B0604020202020204" pitchFamily="34" charset="0"/>
            </a:endParaRPr>
          </a:p>
        </p:txBody>
      </p:sp>
      <p:sp>
        <p:nvSpPr>
          <p:cNvPr id="20" name="Shape 2"/>
          <p:cNvSpPr>
            <a:spLocks noChangeArrowheads="1"/>
          </p:cNvSpPr>
          <p:nvPr/>
        </p:nvSpPr>
        <p:spPr bwMode="auto">
          <a:xfrm>
            <a:off x="4763" y="44450"/>
            <a:ext cx="9139237" cy="628650"/>
          </a:xfrm>
          <a:prstGeom prst="rect">
            <a:avLst/>
          </a:prstGeom>
          <a:solidFill>
            <a:schemeClr val="bg1">
              <a:lumMod val="95000"/>
            </a:schemeClr>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defTabSz="344488">
              <a:spcBef>
                <a:spcPct val="20000"/>
              </a:spcBef>
              <a:buChar char="•"/>
              <a:defRPr sz="3200">
                <a:solidFill>
                  <a:schemeClr val="tx1"/>
                </a:solidFill>
                <a:latin typeface="Arial" panose="020B0604020202020204" pitchFamily="34" charset="0"/>
              </a:defRPr>
            </a:lvl1pPr>
            <a:lvl2pPr marL="742950" indent="-285750" defTabSz="344488">
              <a:spcBef>
                <a:spcPct val="20000"/>
              </a:spcBef>
              <a:buChar char="–"/>
              <a:defRPr sz="2800">
                <a:solidFill>
                  <a:schemeClr val="tx1"/>
                </a:solidFill>
                <a:latin typeface="Arial" panose="020B0604020202020204" pitchFamily="34" charset="0"/>
              </a:defRPr>
            </a:lvl2pPr>
            <a:lvl3pPr marL="1143000" indent="-228600" defTabSz="344488">
              <a:spcBef>
                <a:spcPct val="20000"/>
              </a:spcBef>
              <a:buChar char="•"/>
              <a:defRPr sz="2400">
                <a:solidFill>
                  <a:schemeClr val="tx1"/>
                </a:solidFill>
                <a:latin typeface="Arial" panose="020B0604020202020204" pitchFamily="34" charset="0"/>
              </a:defRPr>
            </a:lvl3pPr>
            <a:lvl4pPr marL="1600200" indent="-228600" defTabSz="344488">
              <a:spcBef>
                <a:spcPct val="20000"/>
              </a:spcBef>
              <a:buChar char="–"/>
              <a:defRPr sz="2000">
                <a:solidFill>
                  <a:schemeClr val="tx1"/>
                </a:solidFill>
                <a:latin typeface="Arial" panose="020B0604020202020204" pitchFamily="34" charset="0"/>
              </a:defRPr>
            </a:lvl4pPr>
            <a:lvl5pPr marL="2057400" indent="-228600" defTabSz="344488">
              <a:spcBef>
                <a:spcPct val="20000"/>
              </a:spcBef>
              <a:buChar char="»"/>
              <a:defRPr sz="2000">
                <a:solidFill>
                  <a:schemeClr val="tx1"/>
                </a:solidFill>
                <a:latin typeface="Arial" panose="020B0604020202020204" pitchFamily="34" charset="0"/>
              </a:defRPr>
            </a:lvl5pPr>
            <a:lvl6pPr marL="25146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344488"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defRPr/>
            </a:pPr>
            <a:endParaRPr lang="es-ES" altLang="es-CL" sz="1300" smtClean="0">
              <a:solidFill>
                <a:srgbClr val="686868"/>
              </a:solidFill>
              <a:latin typeface="Helvetica Light"/>
              <a:ea typeface="MS PGothic" panose="020B0600070205080204" pitchFamily="34" charset="-128"/>
              <a:sym typeface="Helvetica Light"/>
            </a:endParaRPr>
          </a:p>
        </p:txBody>
      </p:sp>
      <p:sp>
        <p:nvSpPr>
          <p:cNvPr id="16" name="Rectangle 2"/>
          <p:cNvSpPr txBox="1">
            <a:spLocks noChangeArrowheads="1"/>
          </p:cNvSpPr>
          <p:nvPr/>
        </p:nvSpPr>
        <p:spPr>
          <a:xfrm>
            <a:off x="179388" y="2543175"/>
            <a:ext cx="8180387"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7" name="Rectangle 2"/>
          <p:cNvSpPr txBox="1">
            <a:spLocks noChangeArrowheads="1"/>
          </p:cNvSpPr>
          <p:nvPr/>
        </p:nvSpPr>
        <p:spPr>
          <a:xfrm>
            <a:off x="179388" y="2133600"/>
            <a:ext cx="8894762" cy="28733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marL="457261" lvl="1" indent="0" algn="ctr" eaLnBrk="1" hangingPunct="1">
              <a:lnSpc>
                <a:spcPct val="80000"/>
              </a:lnSpc>
              <a:buClr>
                <a:schemeClr val="accent2">
                  <a:lumMod val="75000"/>
                </a:schemeClr>
              </a:buClr>
              <a:buFont typeface="Arial" pitchFamily="34" charset="0"/>
              <a:buNone/>
              <a:defRPr/>
            </a:pPr>
            <a:endParaRPr lang="es-CL" sz="2000" dirty="0">
              <a:solidFill>
                <a:schemeClr val="bg1">
                  <a:lumMod val="50000"/>
                </a:schemeClr>
              </a:solidFill>
              <a:latin typeface="gobCL"/>
            </a:endParaRPr>
          </a:p>
        </p:txBody>
      </p:sp>
      <p:sp>
        <p:nvSpPr>
          <p:cNvPr id="13" name="Shape 2"/>
          <p:cNvSpPr>
            <a:spLocks noChangeArrowheads="1"/>
          </p:cNvSpPr>
          <p:nvPr/>
        </p:nvSpPr>
        <p:spPr bwMode="auto">
          <a:xfrm>
            <a:off x="0" y="42423"/>
            <a:ext cx="9114947" cy="612316"/>
          </a:xfrm>
          <a:prstGeom prst="rect">
            <a:avLst/>
          </a:prstGeom>
          <a:solidFill>
            <a:srgbClr val="E9E7EB"/>
          </a:solidFill>
          <a:ln>
            <a:noFill/>
          </a:ln>
          <a:extLst>
            <a:ext uri="{91240B29-F687-4F45-9708-019B960494DF}">
              <a14:hiddenLine xmlns:a14="http://schemas.microsoft.com/office/drawing/2010/main" w="12700">
                <a:solidFill>
                  <a:srgbClr val="000000"/>
                </a:solidFill>
                <a:miter lim="400000"/>
                <a:headEnd/>
                <a:tailEnd/>
              </a14:hiddenLine>
            </a:ext>
          </a:extLst>
        </p:spPr>
        <p:txBody>
          <a:bodyPr lIns="0" tIns="0" rIns="0" bIns="0" anchor="ctr"/>
          <a:lstStyle>
            <a:lvl1pPr eaLnBrk="0" hangingPunct="0">
              <a:spcBef>
                <a:spcPct val="20000"/>
              </a:spcBef>
              <a:buFont typeface="Arial" pitchFamily="34" charset="0"/>
              <a:buChar char="•"/>
              <a:defRPr sz="7600">
                <a:solidFill>
                  <a:schemeClr val="tx1"/>
                </a:solidFill>
                <a:latin typeface="Calibri" pitchFamily="34" charset="0"/>
                <a:ea typeface="MS PGothic" pitchFamily="34" charset="-128"/>
              </a:defRPr>
            </a:lvl1pPr>
            <a:lvl2pPr marL="742950" indent="-285750" eaLnBrk="0" hangingPunct="0">
              <a:spcBef>
                <a:spcPct val="20000"/>
              </a:spcBef>
              <a:buFont typeface="Arial" pitchFamily="34" charset="0"/>
              <a:buChar char="–"/>
              <a:defRPr sz="6700">
                <a:solidFill>
                  <a:schemeClr val="tx1"/>
                </a:solidFill>
                <a:latin typeface="Calibri" pitchFamily="34" charset="0"/>
                <a:ea typeface="MS PGothic" pitchFamily="34" charset="-128"/>
              </a:defRPr>
            </a:lvl2pPr>
            <a:lvl3pPr marL="1143000" indent="-228600" eaLnBrk="0" hangingPunct="0">
              <a:spcBef>
                <a:spcPct val="20000"/>
              </a:spcBef>
              <a:buFont typeface="Arial" pitchFamily="34" charset="0"/>
              <a:buChar char="•"/>
              <a:defRPr sz="5700">
                <a:solidFill>
                  <a:schemeClr val="tx1"/>
                </a:solidFill>
                <a:latin typeface="Calibri" pitchFamily="34" charset="0"/>
                <a:ea typeface="MS PGothic" pitchFamily="34" charset="-128"/>
              </a:defRPr>
            </a:lvl3pPr>
            <a:lvl4pPr marL="16002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4pPr>
            <a:lvl5pPr marL="2057400" indent="-228600" eaLnBrk="0" hangingPunct="0">
              <a:spcBef>
                <a:spcPct val="20000"/>
              </a:spcBef>
              <a:buFont typeface="Arial" pitchFamily="34" charset="0"/>
              <a:buChar char="»"/>
              <a:defRPr sz="4800">
                <a:solidFill>
                  <a:schemeClr val="tx1"/>
                </a:solidFill>
                <a:latin typeface="Calibri" pitchFamily="34" charset="0"/>
                <a:ea typeface="MS PGothic" pitchFamily="34" charset="-128"/>
              </a:defRPr>
            </a:lvl5pPr>
            <a:lvl6pPr marL="25146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6pPr>
            <a:lvl7pPr marL="29718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7pPr>
            <a:lvl8pPr marL="34290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8pPr>
            <a:lvl9pPr marL="3886200" indent="-228600" defTabSz="823913" eaLnBrk="0" fontAlgn="base" hangingPunct="0">
              <a:spcBef>
                <a:spcPct val="20000"/>
              </a:spcBef>
              <a:spcAft>
                <a:spcPct val="0"/>
              </a:spcAft>
              <a:buFont typeface="Arial" pitchFamily="34" charset="0"/>
              <a:buChar char="»"/>
              <a:defRPr sz="4800">
                <a:solidFill>
                  <a:schemeClr val="tx1"/>
                </a:solidFill>
                <a:latin typeface="Calibri" pitchFamily="34" charset="0"/>
                <a:ea typeface="MS PGothic" pitchFamily="34" charset="-128"/>
              </a:defRPr>
            </a:lvl9pPr>
          </a:lstStyle>
          <a:p>
            <a:pPr eaLnBrk="1" fontAlgn="auto" hangingPunct="1">
              <a:spcBef>
                <a:spcPct val="0"/>
              </a:spcBef>
              <a:spcAft>
                <a:spcPts val="0"/>
              </a:spcAft>
              <a:buFontTx/>
              <a:buNone/>
            </a:pPr>
            <a:r>
              <a:rPr lang="es-ES" altLang="es-CL" sz="2000" b="1" dirty="0" smtClean="0">
                <a:solidFill>
                  <a:srgbClr val="686868"/>
                </a:solidFill>
                <a:latin typeface="gobCL"/>
              </a:rPr>
              <a:t>    Aranceles: ¿de dónde provienen los beneficios arancelarios?</a:t>
            </a:r>
            <a:endParaRPr lang="es-ES" altLang="es-CL" sz="2000" b="1" dirty="0">
              <a:solidFill>
                <a:srgbClr val="686868"/>
              </a:solidFill>
              <a:latin typeface="gobCL"/>
            </a:endParaRPr>
          </a:p>
        </p:txBody>
      </p:sp>
      <p:sp>
        <p:nvSpPr>
          <p:cNvPr id="18" name="Rectangle 2"/>
          <p:cNvSpPr txBox="1">
            <a:spLocks noChangeArrowheads="1"/>
          </p:cNvSpPr>
          <p:nvPr/>
        </p:nvSpPr>
        <p:spPr>
          <a:xfrm>
            <a:off x="490538" y="841625"/>
            <a:ext cx="8424862" cy="1867295"/>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Canadá y Japón: existen importantes excepciones en el bilateral</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Malasia y Vietnam: existen excepciones y tratamientos especiales (cuotas, reducciones arancelarias)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Vietnam: acuerdo reciente con plazos largos</a:t>
            </a:r>
          </a:p>
          <a:p>
            <a:pPr lvl="1" algn="just" eaLnBrk="1" hangingPunct="1">
              <a:lnSpc>
                <a:spcPct val="80000"/>
              </a:lnSpc>
              <a:buClr>
                <a:schemeClr val="accent2">
                  <a:lumMod val="75000"/>
                </a:schemeClr>
              </a:buClr>
              <a:buFont typeface="Wingdings" panose="05000000000000000000" pitchFamily="2" charset="2"/>
              <a:buChar char="§"/>
              <a:defRPr/>
            </a:pPr>
            <a:r>
              <a:rPr lang="es-MX" sz="2000" dirty="0" smtClean="0">
                <a:solidFill>
                  <a:schemeClr val="bg1">
                    <a:lumMod val="50000"/>
                  </a:schemeClr>
                </a:solidFill>
                <a:latin typeface="gobCL"/>
              </a:rPr>
              <a:t>EE.UU.: algunos productos que contienen azúcar</a:t>
            </a: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sp>
        <p:nvSpPr>
          <p:cNvPr id="14" name="Rectangle 2"/>
          <p:cNvSpPr txBox="1">
            <a:spLocks noChangeArrowheads="1"/>
          </p:cNvSpPr>
          <p:nvPr/>
        </p:nvSpPr>
        <p:spPr>
          <a:xfrm>
            <a:off x="2130524" y="6713022"/>
            <a:ext cx="7527127" cy="1719478"/>
          </a:xfrm>
          <a:prstGeom prst="rect">
            <a:avLst/>
          </a:prstGeom>
        </p:spPr>
        <p:txBody>
          <a:bodyPr lIns="91414" tIns="45707" rIns="91414" bIns="45707"/>
          <a:lstStyle>
            <a:lvl1pPr marL="342710" indent="-342710" algn="l" defTabSz="456724"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MS PGothic" charset="0"/>
              </a:defRPr>
            </a:lvl1pPr>
            <a:lvl2pPr marL="742760" indent="-285369" algn="l" defTabSz="456724"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S PGothic" charset="0"/>
              </a:defRPr>
            </a:lvl2pPr>
            <a:lvl3pPr marL="1142810" indent="-228029" algn="l" defTabSz="456724"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S PGothic" charset="0"/>
              </a:defRPr>
            </a:lvl3pPr>
            <a:lvl4pPr marL="1599533"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4pPr>
            <a:lvl5pPr marL="2056924" indent="-228029" algn="l" defTabSz="456724"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S PGothic" charset="0"/>
              </a:defRPr>
            </a:lvl5pPr>
            <a:lvl6pPr marL="2514490" indent="-228590" algn="l" defTabSz="457180" rtl="0" eaLnBrk="1" latinLnBrk="0" hangingPunct="1">
              <a:spcBef>
                <a:spcPct val="20000"/>
              </a:spcBef>
              <a:buFont typeface="Arial"/>
              <a:buChar char="•"/>
              <a:defRPr sz="2000" kern="1200">
                <a:solidFill>
                  <a:schemeClr val="tx1"/>
                </a:solidFill>
                <a:latin typeface="+mn-lt"/>
                <a:ea typeface="+mn-ea"/>
                <a:cs typeface="+mn-cs"/>
              </a:defRPr>
            </a:lvl6pPr>
            <a:lvl7pPr marL="2971670" indent="-228590" algn="l" defTabSz="457180" rtl="0" eaLnBrk="1" latinLnBrk="0" hangingPunct="1">
              <a:spcBef>
                <a:spcPct val="20000"/>
              </a:spcBef>
              <a:buFont typeface="Arial"/>
              <a:buChar char="•"/>
              <a:defRPr sz="2000" kern="1200">
                <a:solidFill>
                  <a:schemeClr val="tx1"/>
                </a:solidFill>
                <a:latin typeface="+mn-lt"/>
                <a:ea typeface="+mn-ea"/>
                <a:cs typeface="+mn-cs"/>
              </a:defRPr>
            </a:lvl7pPr>
            <a:lvl8pPr marL="3428850" indent="-228590" algn="l" defTabSz="457180" rtl="0" eaLnBrk="1" latinLnBrk="0" hangingPunct="1">
              <a:spcBef>
                <a:spcPct val="20000"/>
              </a:spcBef>
              <a:buFont typeface="Arial"/>
              <a:buChar char="•"/>
              <a:defRPr sz="2000" kern="1200">
                <a:solidFill>
                  <a:schemeClr val="tx1"/>
                </a:solidFill>
                <a:latin typeface="+mn-lt"/>
                <a:ea typeface="+mn-ea"/>
                <a:cs typeface="+mn-cs"/>
              </a:defRPr>
            </a:lvl8pPr>
            <a:lvl9pPr marL="3886029" indent="-228590" algn="l" defTabSz="457180" rtl="0" eaLnBrk="1" latinLnBrk="0" hangingPunct="1">
              <a:spcBef>
                <a:spcPct val="20000"/>
              </a:spcBef>
              <a:buFont typeface="Arial"/>
              <a:buChar char="•"/>
              <a:defRPr sz="2000" kern="1200">
                <a:solidFill>
                  <a:schemeClr val="tx1"/>
                </a:solidFill>
                <a:latin typeface="+mn-lt"/>
                <a:ea typeface="+mn-ea"/>
                <a:cs typeface="+mn-cs"/>
              </a:defRPr>
            </a:lvl9pPr>
          </a:lstStyle>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marL="457391" lvl="1" indent="0" algn="just" eaLnBrk="1" hangingPunct="1">
              <a:lnSpc>
                <a:spcPct val="80000"/>
              </a:lnSpc>
              <a:buClr>
                <a:schemeClr val="accent2">
                  <a:lumMod val="75000"/>
                </a:schemeClr>
              </a:buClr>
              <a:buNone/>
              <a:defRPr/>
            </a:pPr>
            <a:endParaRPr lang="es-MX" sz="2000" dirty="0" smtClean="0">
              <a:solidFill>
                <a:schemeClr val="bg1">
                  <a:lumMod val="50000"/>
                </a:schemeClr>
              </a:solidFill>
              <a:latin typeface="gobCL"/>
            </a:endParaRPr>
          </a:p>
          <a:p>
            <a:pPr lvl="2" algn="just" defTabSz="914400">
              <a:buSzPct val="80000"/>
              <a:buNone/>
            </a:pPr>
            <a:endParaRPr lang="es-CL" altLang="es-CL" sz="2000" dirty="0">
              <a:solidFill>
                <a:srgbClr val="7F7F7F"/>
              </a:solidFill>
              <a:latin typeface="gobCL"/>
              <a:cs typeface="+mn-cs"/>
            </a:endParaRPr>
          </a:p>
          <a:p>
            <a:pPr lvl="2" algn="just" defTabSz="914400">
              <a:buSzPct val="80000"/>
              <a:buFont typeface="Wingdings" panose="05000000000000000000" pitchFamily="2" charset="2"/>
              <a:buChar char="Ø"/>
            </a:pPr>
            <a:endParaRPr lang="es-CL" altLang="es-CL" sz="2000" dirty="0">
              <a:solidFill>
                <a:srgbClr val="7F7F7F"/>
              </a:solidFill>
              <a:latin typeface="gobCL"/>
              <a:cs typeface="+mn-cs"/>
            </a:endParaRPr>
          </a:p>
          <a:p>
            <a:pPr marL="857441" lvl="2" indent="0" algn="just" eaLnBrk="1" hangingPunct="1">
              <a:lnSpc>
                <a:spcPct val="80000"/>
              </a:lnSpc>
              <a:buClr>
                <a:schemeClr val="accent2">
                  <a:lumMod val="75000"/>
                </a:schemeClr>
              </a:buClr>
              <a:buNone/>
              <a:defRPr/>
            </a:pPr>
            <a:r>
              <a:rPr lang="es-CL" sz="2000" dirty="0" smtClean="0">
                <a:solidFill>
                  <a:schemeClr val="bg1">
                    <a:lumMod val="50000"/>
                  </a:schemeClr>
                </a:solidFill>
                <a:latin typeface="gobCL"/>
              </a:rPr>
              <a:t>                                           </a:t>
            </a:r>
            <a:r>
              <a:rPr lang="es-CL" sz="1600" dirty="0" smtClean="0">
                <a:solidFill>
                  <a:schemeClr val="bg1">
                    <a:lumMod val="50000"/>
                  </a:schemeClr>
                </a:solidFill>
                <a:latin typeface="gobCL"/>
              </a:rPr>
              <a:t>                </a:t>
            </a: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smtClean="0">
              <a:solidFill>
                <a:schemeClr val="bg1">
                  <a:lumMod val="50000"/>
                </a:schemeClr>
              </a:solidFill>
              <a:latin typeface="gobCL"/>
            </a:endParaRPr>
          </a:p>
          <a:p>
            <a:pPr lvl="1" algn="just" eaLnBrk="1" hangingPunct="1">
              <a:lnSpc>
                <a:spcPct val="80000"/>
              </a:lnSpc>
              <a:buClr>
                <a:schemeClr val="accent2">
                  <a:lumMod val="75000"/>
                </a:schemeClr>
              </a:buClr>
              <a:buFont typeface="Wingdings" panose="05000000000000000000" pitchFamily="2" charset="2"/>
              <a:buChar char="§"/>
              <a:defRPr/>
            </a:pPr>
            <a:endParaRPr lang="es-CL" sz="2000" dirty="0">
              <a:solidFill>
                <a:schemeClr val="bg1">
                  <a:lumMod val="50000"/>
                </a:schemeClr>
              </a:solidFill>
              <a:latin typeface="gobCL"/>
            </a:endParaRPr>
          </a:p>
        </p:txBody>
      </p:sp>
      <p:graphicFrame>
        <p:nvGraphicFramePr>
          <p:cNvPr id="3" name="Objeto 2"/>
          <p:cNvGraphicFramePr>
            <a:graphicFrameLocks noChangeAspect="1"/>
          </p:cNvGraphicFramePr>
          <p:nvPr>
            <p:extLst>
              <p:ext uri="{D42A27DB-BD31-4B8C-83A1-F6EECF244321}">
                <p14:modId xmlns:p14="http://schemas.microsoft.com/office/powerpoint/2010/main" val="2037791292"/>
              </p:ext>
            </p:extLst>
          </p:nvPr>
        </p:nvGraphicFramePr>
        <p:xfrm>
          <a:off x="1835696" y="3008485"/>
          <a:ext cx="5219700" cy="3057525"/>
        </p:xfrm>
        <a:graphic>
          <a:graphicData uri="http://schemas.openxmlformats.org/presentationml/2006/ole">
            <mc:AlternateContent xmlns:mc="http://schemas.openxmlformats.org/markup-compatibility/2006">
              <mc:Choice xmlns:v="urn:schemas-microsoft-com:vml" Requires="v">
                <p:oleObj spid="_x0000_s96286" name="Hoja de cálculo" r:id="rId4" imgW="5219633" imgH="3057659" progId="Excel.Sheet.12">
                  <p:embed/>
                </p:oleObj>
              </mc:Choice>
              <mc:Fallback>
                <p:oleObj name="Hoja de cálculo" r:id="rId4" imgW="5219633" imgH="3057659" progId="Excel.Sheet.12">
                  <p:embed/>
                  <p:pic>
                    <p:nvPicPr>
                      <p:cNvPr id="0" name=""/>
                      <p:cNvPicPr/>
                      <p:nvPr/>
                    </p:nvPicPr>
                    <p:blipFill>
                      <a:blip r:embed="rId5"/>
                      <a:stretch>
                        <a:fillRect/>
                      </a:stretch>
                    </p:blipFill>
                    <p:spPr>
                      <a:xfrm>
                        <a:off x="1835696" y="3008485"/>
                        <a:ext cx="5219700" cy="3057525"/>
                      </a:xfrm>
                      <a:prstGeom prst="rect">
                        <a:avLst/>
                      </a:prstGeom>
                    </p:spPr>
                  </p:pic>
                </p:oleObj>
              </mc:Fallback>
            </mc:AlternateContent>
          </a:graphicData>
        </a:graphic>
      </p:graphicFrame>
    </p:spTree>
    <p:extLst>
      <p:ext uri="{BB962C8B-B14F-4D97-AF65-F5344CB8AC3E}">
        <p14:creationId xmlns:p14="http://schemas.microsoft.com/office/powerpoint/2010/main" val="1173824846"/>
      </p:ext>
    </p:extLst>
  </p:cSld>
  <p:clrMapOvr>
    <a:masterClrMapping/>
  </p:clrMapOvr>
  <p:transition spd="slow">
    <p:fade/>
  </p:transition>
  <p:timing>
    <p:tnLst>
      <p:par>
        <p:cTn id="1" dur="indefinite" restart="never" fill="hold"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1" fill="hold" grpId="0" nodeType="afterEffect" nodePh="1">
                                  <p:stCondLst>
                                    <p:cond delay="0"/>
                                  </p:stCondLst>
                                  <p:endCondLst>
                                    <p:cond evt="begin" delay="0">
                                      <p:tn val="5"/>
                                    </p:cond>
                                  </p:end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up)">
                                      <p:cBhvr>
                                        <p:cTn id="7" dur="500"/>
                                        <p:tgtEl>
                                          <p:spTgt spid="17">
                                            <p:txEl>
                                              <p:pRg st="0" end="0"/>
                                            </p:txEl>
                                          </p:spTgt>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16">
                                            <p:txEl>
                                              <p:pRg st="0" end="0"/>
                                            </p:txEl>
                                          </p:spTgt>
                                        </p:tgtEl>
                                        <p:attrNameLst>
                                          <p:attrName>style.visibility</p:attrName>
                                        </p:attrNameLst>
                                      </p:cBhvr>
                                      <p:to>
                                        <p:strVal val="visible"/>
                                      </p:to>
                                    </p:set>
                                    <p:animEffect transition="in" filter="wipe(up)">
                                      <p:cBhvr>
                                        <p:cTn id="11" dur="500"/>
                                        <p:tgtEl>
                                          <p:spTgt spid="16">
                                            <p:txEl>
                                              <p:pRg st="0" end="0"/>
                                            </p:txEl>
                                          </p:spTgt>
                                        </p:tgtEl>
                                      </p:cBhvr>
                                    </p:animEffect>
                                  </p:childTnLst>
                                </p:cTn>
                              </p:par>
                              <p:par>
                                <p:cTn id="12" presetID="22" presetClass="entr" presetSubtype="1" fill="hold" grpId="0" nodeType="withEffect">
                                  <p:stCondLst>
                                    <p:cond delay="0"/>
                                  </p:stCondLst>
                                  <p:childTnLst>
                                    <p:set>
                                      <p:cBhvr>
                                        <p:cTn id="13" dur="1" fill="hold">
                                          <p:stCondLst>
                                            <p:cond delay="0"/>
                                          </p:stCondLst>
                                        </p:cTn>
                                        <p:tgtEl>
                                          <p:spTgt spid="18">
                                            <p:txEl>
                                              <p:pRg st="1" end="1"/>
                                            </p:txEl>
                                          </p:spTgt>
                                        </p:tgtEl>
                                        <p:attrNameLst>
                                          <p:attrName>style.visibility</p:attrName>
                                        </p:attrNameLst>
                                      </p:cBhvr>
                                      <p:to>
                                        <p:strVal val="visible"/>
                                      </p:to>
                                    </p:set>
                                    <p:animEffect transition="in" filter="wipe(up)">
                                      <p:cBhvr>
                                        <p:cTn id="14" dur="500"/>
                                        <p:tgtEl>
                                          <p:spTgt spid="18">
                                            <p:txEl>
                                              <p:pRg st="1" end="1"/>
                                            </p:txEl>
                                          </p:spTgt>
                                        </p:tgtEl>
                                      </p:cBhvr>
                                    </p:animEffect>
                                  </p:childTnLst>
                                </p:cTn>
                              </p:par>
                              <p:par>
                                <p:cTn id="15" presetID="22" presetClass="entr" presetSubtype="1" fill="hold" grpId="0" nodeType="with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wipe(up)">
                                      <p:cBhvr>
                                        <p:cTn id="17" dur="500"/>
                                        <p:tgtEl>
                                          <p:spTgt spid="18">
                                            <p:txEl>
                                              <p:pRg st="2" end="2"/>
                                            </p:txEl>
                                          </p:spTgt>
                                        </p:tgtEl>
                                      </p:cBhvr>
                                    </p:animEffect>
                                  </p:childTnLst>
                                </p:cTn>
                              </p:par>
                              <p:par>
                                <p:cTn id="18" presetID="22" presetClass="entr" presetSubtype="1" fill="hold" grpId="0" nodeType="withEffect">
                                  <p:stCondLst>
                                    <p:cond delay="0"/>
                                  </p:stCondLst>
                                  <p:childTnLst>
                                    <p:set>
                                      <p:cBhvr>
                                        <p:cTn id="19" dur="1" fill="hold">
                                          <p:stCondLst>
                                            <p:cond delay="0"/>
                                          </p:stCondLst>
                                        </p:cTn>
                                        <p:tgtEl>
                                          <p:spTgt spid="18">
                                            <p:txEl>
                                              <p:pRg st="3" end="3"/>
                                            </p:txEl>
                                          </p:spTgt>
                                        </p:tgtEl>
                                        <p:attrNameLst>
                                          <p:attrName>style.visibility</p:attrName>
                                        </p:attrNameLst>
                                      </p:cBhvr>
                                      <p:to>
                                        <p:strVal val="visible"/>
                                      </p:to>
                                    </p:set>
                                    <p:animEffect transition="in" filter="wipe(up)">
                                      <p:cBhvr>
                                        <p:cTn id="20" dur="500"/>
                                        <p:tgtEl>
                                          <p:spTgt spid="18">
                                            <p:txEl>
                                              <p:pRg st="3" end="3"/>
                                            </p:txEl>
                                          </p:spTgt>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wipe(up)">
                                      <p:cBhvr>
                                        <p:cTn id="23" dur="500"/>
                                        <p:tgtEl>
                                          <p:spTgt spid="18">
                                            <p:txEl>
                                              <p:pRg st="4" end="4"/>
                                            </p:txEl>
                                          </p:spTgt>
                                        </p:tgtEl>
                                      </p:cBhvr>
                                    </p:animEffect>
                                  </p:childTnLst>
                                </p:cTn>
                              </p:par>
                            </p:childTnLst>
                          </p:cTn>
                        </p:par>
                        <p:par>
                          <p:cTn id="24" fill="hold">
                            <p:stCondLst>
                              <p:cond delay="1000"/>
                            </p:stCondLst>
                            <p:childTnLst>
                              <p:par>
                                <p:cTn id="25" presetID="22" presetClass="entr" presetSubtype="1" fill="hold" grpId="0" nodeType="afterEffect">
                                  <p:stCondLst>
                                    <p:cond delay="0"/>
                                  </p:stCondLst>
                                  <p:childTnLst>
                                    <p:set>
                                      <p:cBhvr>
                                        <p:cTn id="26" dur="1" fill="hold">
                                          <p:stCondLst>
                                            <p:cond delay="0"/>
                                          </p:stCondLst>
                                        </p:cTn>
                                        <p:tgtEl>
                                          <p:spTgt spid="18">
                                            <p:txEl>
                                              <p:pRg st="8" end="8"/>
                                            </p:txEl>
                                          </p:spTgt>
                                        </p:tgtEl>
                                        <p:attrNameLst>
                                          <p:attrName>style.visibility</p:attrName>
                                        </p:attrNameLst>
                                      </p:cBhvr>
                                      <p:to>
                                        <p:strVal val="visible"/>
                                      </p:to>
                                    </p:set>
                                    <p:animEffect transition="in" filter="wipe(up)">
                                      <p:cBhvr>
                                        <p:cTn id="27" dur="500"/>
                                        <p:tgtEl>
                                          <p:spTgt spid="18">
                                            <p:txEl>
                                              <p:pRg st="8" end="8"/>
                                            </p:txEl>
                                          </p:spTgt>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14">
                                            <p:txEl>
                                              <p:pRg st="4" end="4"/>
                                            </p:txEl>
                                          </p:spTgt>
                                        </p:tgtEl>
                                        <p:attrNameLst>
                                          <p:attrName>style.visibility</p:attrName>
                                        </p:attrNameLst>
                                      </p:cBhvr>
                                      <p:to>
                                        <p:strVal val="visible"/>
                                      </p:to>
                                    </p:set>
                                    <p:animEffect transition="in" filter="wipe(up)">
                                      <p:cBhvr>
                                        <p:cTn id="30" dur="500"/>
                                        <p:tgtEl>
                                          <p:spTgt spid="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autoUpdateAnimBg="0" advAuto="0"/>
      <p:bldP spid="17" grpId="0" build="p" autoUpdateAnimBg="0" advAuto="0"/>
      <p:bldP spid="18" grpId="0" build="p" autoUpdateAnimBg="0" advAuto="0"/>
      <p:bldP spid="14" grpId="0" build="p" autoUpdateAnimBg="0" advAuto="0"/>
    </p:bldLst>
  </p:timing>
</p:sld>
</file>

<file path=ppt/theme/theme1.xml><?xml version="1.0" encoding="utf-8"?>
<a:theme xmlns:a="http://schemas.openxmlformats.org/drawingml/2006/main" name="Plantilla1">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tilla1" id="{ED60F710-F8DE-4241-B46A-3F1E3F73F8EA}" vid="{F35C4A48-245F-484F-A376-4C3D9168B952}"/>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Plantilla1</Template>
  <TotalTime>10828</TotalTime>
  <Words>3991</Words>
  <Application>Microsoft Office PowerPoint</Application>
  <PresentationFormat>Presentación en pantalla (4:3)</PresentationFormat>
  <Paragraphs>514</Paragraphs>
  <Slides>18</Slides>
  <Notes>17</Notes>
  <HiddenSlides>0</HiddenSlides>
  <MMClips>0</MMClips>
  <ScaleCrop>false</ScaleCrop>
  <HeadingPairs>
    <vt:vector size="8" baseType="variant">
      <vt:variant>
        <vt:lpstr>Fuentes usadas</vt:lpstr>
      </vt:variant>
      <vt:variant>
        <vt:i4>12</vt:i4>
      </vt:variant>
      <vt:variant>
        <vt:lpstr>Tema</vt:lpstr>
      </vt:variant>
      <vt:variant>
        <vt:i4>1</vt:i4>
      </vt:variant>
      <vt:variant>
        <vt:lpstr>Servidores OLE incrustados</vt:lpstr>
      </vt:variant>
      <vt:variant>
        <vt:i4>2</vt:i4>
      </vt:variant>
      <vt:variant>
        <vt:lpstr>Títulos de diapositiva</vt:lpstr>
      </vt:variant>
      <vt:variant>
        <vt:i4>18</vt:i4>
      </vt:variant>
    </vt:vector>
  </HeadingPairs>
  <TitlesOfParts>
    <vt:vector size="33" baseType="lpstr">
      <vt:lpstr>MS PGothic</vt:lpstr>
      <vt:lpstr>宋体</vt:lpstr>
      <vt:lpstr>Arial</vt:lpstr>
      <vt:lpstr>Calibri</vt:lpstr>
      <vt:lpstr>Calibri Light</vt:lpstr>
      <vt:lpstr>gobCL</vt:lpstr>
      <vt:lpstr>Helvetica Light</vt:lpstr>
      <vt:lpstr>Helvetica Neue</vt:lpstr>
      <vt:lpstr>Raleway Light</vt:lpstr>
      <vt:lpstr>Verdana</vt:lpstr>
      <vt:lpstr>Wingdings</vt:lpstr>
      <vt:lpstr>ヒラギノ角ゴ Pro W3</vt:lpstr>
      <vt:lpstr>Plantilla1</vt:lpstr>
      <vt:lpstr>Hoja de cálculo</vt:lpstr>
      <vt:lpstr>Documento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Direcon</dc:creator>
  <cp:lastModifiedBy>CONSTANZA ALEGRIA PACULL</cp:lastModifiedBy>
  <cp:revision>870</cp:revision>
  <cp:lastPrinted>2015-10-27T11:42:42Z</cp:lastPrinted>
  <dcterms:created xsi:type="dcterms:W3CDTF">2009-04-01T14:31:29Z</dcterms:created>
  <dcterms:modified xsi:type="dcterms:W3CDTF">2015-12-16T17:43:36Z</dcterms:modified>
</cp:coreProperties>
</file>