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28" r:id="rId3"/>
    <p:sldId id="329" r:id="rId4"/>
    <p:sldId id="330" r:id="rId5"/>
    <p:sldId id="335" r:id="rId6"/>
    <p:sldId id="331" r:id="rId7"/>
    <p:sldId id="338" r:id="rId8"/>
    <p:sldId id="332" r:id="rId9"/>
    <p:sldId id="333" r:id="rId10"/>
    <p:sldId id="334" r:id="rId11"/>
    <p:sldId id="336" r:id="rId12"/>
    <p:sldId id="33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778"/>
    <a:srgbClr val="FFFF66"/>
    <a:srgbClr val="2F86BB"/>
    <a:srgbClr val="4070AA"/>
    <a:srgbClr val="FFFF99"/>
    <a:srgbClr val="FFD03B"/>
    <a:srgbClr val="AEAEAE"/>
    <a:srgbClr val="E5EEFF"/>
    <a:srgbClr val="F7FAFF"/>
    <a:srgbClr val="DD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 autoAdjust="0"/>
    <p:restoredTop sz="94660"/>
  </p:normalViewPr>
  <p:slideViewPr>
    <p:cSldViewPr>
      <p:cViewPr>
        <p:scale>
          <a:sx n="81" d="100"/>
          <a:sy n="81" d="100"/>
        </p:scale>
        <p:origin x="-98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2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25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54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13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1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4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66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8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10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7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3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DC90-B036-443C-B348-80809918059F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37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   “</a:t>
            </a:r>
            <a:r>
              <a:rPr lang="es-ES" sz="2400" b="1" dirty="0">
                <a:solidFill>
                  <a:schemeClr val="bg1"/>
                </a:solidFill>
              </a:rPr>
              <a:t>Falta de </a:t>
            </a:r>
            <a:r>
              <a:rPr lang="es-ES" sz="2400" b="1" dirty="0" smtClean="0">
                <a:solidFill>
                  <a:schemeClr val="bg1"/>
                </a:solidFill>
              </a:rPr>
              <a:t>acuerdos </a:t>
            </a:r>
            <a:r>
              <a:rPr lang="es-ES" sz="2400" b="1" dirty="0">
                <a:solidFill>
                  <a:schemeClr val="bg1"/>
                </a:solidFill>
              </a:rPr>
              <a:t>regionales </a:t>
            </a:r>
            <a:r>
              <a:rPr lang="es-ES" sz="2400" b="1" dirty="0" smtClean="0">
                <a:solidFill>
                  <a:schemeClr val="bg1"/>
                </a:solidFill>
              </a:rPr>
              <a:t>        transfronterizos </a:t>
            </a:r>
            <a:r>
              <a:rPr lang="es-ES" sz="2400" b="1" dirty="0">
                <a:solidFill>
                  <a:schemeClr val="bg1"/>
                </a:solidFill>
              </a:rPr>
              <a:t>en materia de Tránsito </a:t>
            </a:r>
            <a:r>
              <a:rPr lang="es-ES" sz="2400" b="1" dirty="0" smtClean="0">
                <a:solidFill>
                  <a:schemeClr val="bg1"/>
                </a:solidFill>
              </a:rPr>
              <a:t>Aduanero</a:t>
            </a:r>
            <a:r>
              <a:rPr lang="es-ES" sz="2400" b="1" dirty="0">
                <a:solidFill>
                  <a:schemeClr val="bg1"/>
                </a:solidFill>
              </a:rPr>
              <a:t>”</a:t>
            </a:r>
            <a:br>
              <a:rPr lang="es-ES" sz="2400" b="1" dirty="0">
                <a:solidFill>
                  <a:schemeClr val="bg1"/>
                </a:solidFill>
              </a:rPr>
            </a:b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96050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15616" y="2459504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b="1" i="1" dirty="0">
                <a:solidFill>
                  <a:srgbClr val="002060"/>
                </a:solidFill>
                <a:cs typeface="Courier New" pitchFamily="49" charset="0"/>
              </a:rPr>
              <a:t>Directrices </a:t>
            </a:r>
            <a:r>
              <a:rPr lang="es-CL" sz="4000" b="1" i="1" dirty="0">
                <a:solidFill>
                  <a:srgbClr val="002060"/>
                </a:solidFill>
                <a:cs typeface="Courier New" pitchFamily="49" charset="0"/>
              </a:rPr>
              <a:t>para APEC </a:t>
            </a:r>
            <a:endParaRPr lang="es-CL" sz="4000" b="1" i="1" dirty="0" smtClean="0">
              <a:solidFill>
                <a:srgbClr val="002060"/>
              </a:solidFill>
              <a:cs typeface="Courier New" pitchFamily="49" charset="0"/>
            </a:endParaRPr>
          </a:p>
          <a:p>
            <a:pPr lvl="0" algn="ctr"/>
            <a:r>
              <a:rPr lang="es-CL" sz="4000" b="1" i="1" dirty="0" smtClean="0">
                <a:solidFill>
                  <a:srgbClr val="002060"/>
                </a:solidFill>
                <a:cs typeface="Courier New" pitchFamily="49" charset="0"/>
              </a:rPr>
              <a:t>en </a:t>
            </a:r>
            <a:r>
              <a:rPr lang="es-CL" sz="4000" b="1" i="1" dirty="0">
                <a:solidFill>
                  <a:srgbClr val="002060"/>
                </a:solidFill>
                <a:cs typeface="Courier New" pitchFamily="49" charset="0"/>
              </a:rPr>
              <a:t>el Tránsito Aduanero</a:t>
            </a:r>
          </a:p>
        </p:txBody>
      </p:sp>
    </p:spTree>
    <p:extLst>
      <p:ext uri="{BB962C8B-B14F-4D97-AF65-F5344CB8AC3E}">
        <p14:creationId xmlns:p14="http://schemas.microsoft.com/office/powerpoint/2010/main" val="3309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                4° DIRECTRIZ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975496" y="1774564"/>
            <a:ext cx="7139136" cy="2265105"/>
            <a:chOff x="0" y="1152132"/>
            <a:chExt cx="7139136" cy="2265105"/>
          </a:xfrm>
          <a:scene3d>
            <a:camera prst="orthographicFront"/>
            <a:lightRig rig="flat" dir="t"/>
          </a:scene3d>
        </p:grpSpPr>
        <p:sp>
          <p:nvSpPr>
            <p:cNvPr id="18" name="17 Rectángulo redondeado"/>
            <p:cNvSpPr/>
            <p:nvPr/>
          </p:nvSpPr>
          <p:spPr>
            <a:xfrm>
              <a:off x="0" y="1152132"/>
              <a:ext cx="7139136" cy="226510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66343" y="1218475"/>
              <a:ext cx="7006450" cy="21324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solidFill>
                    <a:srgbClr val="002060"/>
                  </a:solidFill>
                </a:rPr>
                <a:t>4.- Cada economía debería solicitar </a:t>
              </a:r>
              <a:r>
                <a:rPr lang="es-ES" sz="2400" b="1" u="sng" kern="1200" dirty="0" smtClean="0">
                  <a:solidFill>
                    <a:srgbClr val="002060"/>
                  </a:solidFill>
                </a:rPr>
                <a:t>los mínimos requisitos posibles</a:t>
              </a:r>
              <a:r>
                <a:rPr lang="es-ES" sz="2400" kern="1200" dirty="0" smtClean="0">
                  <a:solidFill>
                    <a:srgbClr val="002060"/>
                  </a:solidFill>
                </a:rPr>
                <a:t> para alcanzar los objetivos de estas directrices y revisar periódicamente estos requisitos.</a:t>
              </a:r>
              <a:endParaRPr lang="es-CL" sz="24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8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              5°  DIRECTRIZ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942975"/>
            <a:ext cx="7278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1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             PRÓXIMOS PASOS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" y="98072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300686" y="1124744"/>
            <a:ext cx="2266955" cy="1885632"/>
            <a:chOff x="287476" y="216021"/>
            <a:chExt cx="2150814" cy="1885632"/>
          </a:xfrm>
          <a:scene3d>
            <a:camera prst="orthographicFront"/>
            <a:lightRig rig="flat" dir="t"/>
          </a:scene3d>
        </p:grpSpPr>
        <p:sp>
          <p:nvSpPr>
            <p:cNvPr id="18" name="17 Rectángulo redondeado"/>
            <p:cNvSpPr/>
            <p:nvPr/>
          </p:nvSpPr>
          <p:spPr>
            <a:xfrm>
              <a:off x="287476" y="216021"/>
              <a:ext cx="2150814" cy="188563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42704" y="271249"/>
              <a:ext cx="2040358" cy="177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2060"/>
                  </a:solidFill>
                </a:rPr>
                <a:t>2015</a:t>
              </a:r>
              <a:endParaRPr lang="en-US" sz="2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00687" y="3496911"/>
            <a:ext cx="2266955" cy="1518801"/>
            <a:chOff x="502093" y="3339772"/>
            <a:chExt cx="2311439" cy="1518801"/>
          </a:xfrm>
          <a:scene3d>
            <a:camera prst="orthographicFront"/>
            <a:lightRig rig="flat" dir="t"/>
          </a:scene3d>
        </p:grpSpPr>
        <p:sp>
          <p:nvSpPr>
            <p:cNvPr id="27" name="26 Rectángulo redondeado"/>
            <p:cNvSpPr/>
            <p:nvPr/>
          </p:nvSpPr>
          <p:spPr>
            <a:xfrm>
              <a:off x="502093" y="3339772"/>
              <a:ext cx="2311439" cy="151880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546577" y="3384256"/>
              <a:ext cx="2222471" cy="14298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noProof="0" dirty="0" smtClean="0"/>
                <a:t> </a:t>
              </a:r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3" y="3717012"/>
            <a:ext cx="2305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29 Grupo"/>
          <p:cNvGrpSpPr/>
          <p:nvPr/>
        </p:nvGrpSpPr>
        <p:grpSpPr>
          <a:xfrm>
            <a:off x="3509866" y="2047969"/>
            <a:ext cx="692647" cy="779394"/>
            <a:chOff x="2725433" y="827720"/>
            <a:chExt cx="692647" cy="779394"/>
          </a:xfrm>
        </p:grpSpPr>
        <p:sp>
          <p:nvSpPr>
            <p:cNvPr id="31" name="30 Flecha derecha"/>
            <p:cNvSpPr/>
            <p:nvPr/>
          </p:nvSpPr>
          <p:spPr>
            <a:xfrm rot="117799">
              <a:off x="2725433" y="827720"/>
              <a:ext cx="692647" cy="7793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Flecha derecha 4"/>
            <p:cNvSpPr/>
            <p:nvPr/>
          </p:nvSpPr>
          <p:spPr>
            <a:xfrm rot="117799">
              <a:off x="2725494" y="980040"/>
              <a:ext cx="484853" cy="467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3483570" y="3839318"/>
            <a:ext cx="692647" cy="779394"/>
            <a:chOff x="2725433" y="827720"/>
            <a:chExt cx="692647" cy="779394"/>
          </a:xfrm>
        </p:grpSpPr>
        <p:sp>
          <p:nvSpPr>
            <p:cNvPr id="34" name="33 Flecha derecha"/>
            <p:cNvSpPr/>
            <p:nvPr/>
          </p:nvSpPr>
          <p:spPr>
            <a:xfrm rot="117799">
              <a:off x="2725433" y="827720"/>
              <a:ext cx="692647" cy="7793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lecha derecha 4"/>
            <p:cNvSpPr/>
            <p:nvPr/>
          </p:nvSpPr>
          <p:spPr>
            <a:xfrm rot="117799">
              <a:off x="2725494" y="980040"/>
              <a:ext cx="484853" cy="467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4560885" y="1036732"/>
            <a:ext cx="3639835" cy="1883338"/>
            <a:chOff x="3744406" y="290337"/>
            <a:chExt cx="3639835" cy="1883338"/>
          </a:xfrm>
          <a:scene3d>
            <a:camera prst="orthographicFront"/>
            <a:lightRig rig="flat" dir="t"/>
          </a:scene3d>
        </p:grpSpPr>
        <p:sp>
          <p:nvSpPr>
            <p:cNvPr id="39" name="38 Rectángulo redondeado"/>
            <p:cNvSpPr/>
            <p:nvPr/>
          </p:nvSpPr>
          <p:spPr>
            <a:xfrm>
              <a:off x="3744406" y="432049"/>
              <a:ext cx="3639835" cy="17416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3795416" y="290337"/>
              <a:ext cx="3537815" cy="1832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b="1" kern="1200" noProof="0" dirty="0" smtClean="0"/>
            </a:p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noProof="0" dirty="0" smtClean="0">
                  <a:solidFill>
                    <a:srgbClr val="002060"/>
                  </a:solidFill>
                </a:rPr>
                <a:t>DIFUSIÓN    </a:t>
              </a:r>
            </a:p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noProof="0" dirty="0" smtClean="0">
                  <a:solidFill>
                    <a:srgbClr val="002060"/>
                  </a:solidFill>
                </a:rPr>
                <a:t>SECTOR PÚBLICO Y PRIVADO</a:t>
              </a:r>
            </a:p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noProof="0" dirty="0" smtClean="0">
                  <a:solidFill>
                    <a:srgbClr val="002060"/>
                  </a:solidFill>
                </a:rPr>
                <a:t>ECONOMÍAS APEC</a:t>
              </a:r>
            </a:p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b="1" kern="1200" noProof="0" dirty="0" smtClean="0">
                <a:solidFill>
                  <a:srgbClr val="002060"/>
                </a:solidFill>
              </a:endParaRPr>
            </a:p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b="1" kern="1200" noProof="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4623630" y="3541395"/>
            <a:ext cx="3641076" cy="1776793"/>
            <a:chOff x="4320466" y="3096337"/>
            <a:chExt cx="3142720" cy="1885632"/>
          </a:xfrm>
          <a:scene3d>
            <a:camera prst="orthographicFront"/>
            <a:lightRig rig="flat" dir="t"/>
          </a:scene3d>
        </p:grpSpPr>
        <p:sp>
          <p:nvSpPr>
            <p:cNvPr id="42" name="41 Rectángulo redondeado"/>
            <p:cNvSpPr/>
            <p:nvPr/>
          </p:nvSpPr>
          <p:spPr>
            <a:xfrm>
              <a:off x="4320466" y="3096337"/>
              <a:ext cx="3142720" cy="188563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4375694" y="3151565"/>
              <a:ext cx="3032264" cy="177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2060"/>
                  </a:solidFill>
                </a:rPr>
                <a:t>   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2060"/>
                  </a:solidFill>
                </a:rPr>
                <a:t>EVALUACIÓN</a:t>
              </a:r>
              <a:endParaRPr lang="en-US" sz="20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6003291" y="3016753"/>
            <a:ext cx="779394" cy="480158"/>
            <a:chOff x="5287476" y="2378842"/>
            <a:chExt cx="779394" cy="480158"/>
          </a:xfrm>
        </p:grpSpPr>
        <p:sp>
          <p:nvSpPr>
            <p:cNvPr id="45" name="44 Flecha derecha"/>
            <p:cNvSpPr/>
            <p:nvPr/>
          </p:nvSpPr>
          <p:spPr>
            <a:xfrm rot="5393534">
              <a:off x="5437094" y="2229224"/>
              <a:ext cx="480158" cy="7793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Flecha derecha 4"/>
            <p:cNvSpPr/>
            <p:nvPr/>
          </p:nvSpPr>
          <p:spPr>
            <a:xfrm rot="-6466">
              <a:off x="5443220" y="2378842"/>
              <a:ext cx="467636" cy="336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516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8:      </a:t>
            </a:r>
            <a:r>
              <a:rPr lang="es-ES" sz="2800" b="1" dirty="0" smtClean="0">
                <a:solidFill>
                  <a:schemeClr val="bg1"/>
                </a:solidFill>
              </a:rPr>
              <a:t>Directrices aprobadas 2014</a:t>
            </a:r>
            <a:endParaRPr lang="es-ES" sz="28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</a:t>
            </a:r>
            <a:r>
              <a:rPr lang="es-CL" sz="800" b="1" dirty="0">
                <a:solidFill>
                  <a:schemeClr val="bg1"/>
                </a:solidFill>
              </a:rPr>
              <a:t>d</a:t>
            </a:r>
            <a:r>
              <a:rPr lang="es-CL" sz="800" b="1" dirty="0" smtClean="0">
                <a:solidFill>
                  <a:schemeClr val="bg1"/>
                </a:solidFill>
              </a:rPr>
              <a:t>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935038"/>
            <a:ext cx="735806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3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           26 ° Reunión Ministerial APEC, Beijing</a:t>
            </a:r>
            <a:r>
              <a:rPr lang="es-CL" sz="2400" b="1" dirty="0">
                <a:solidFill>
                  <a:schemeClr val="bg1"/>
                </a:solidFill>
              </a:rPr>
              <a:t>, China</a:t>
            </a:r>
            <a:br>
              <a:rPr lang="es-CL" sz="2400" b="1" dirty="0">
                <a:solidFill>
                  <a:schemeClr val="bg1"/>
                </a:solidFill>
              </a:rPr>
            </a:br>
            <a:r>
              <a:rPr lang="es-CL" sz="2400" b="1" dirty="0" smtClean="0">
                <a:solidFill>
                  <a:schemeClr val="bg1"/>
                </a:solidFill>
              </a:rPr>
              <a:t>                           Declaración Ministerial, 2014</a:t>
            </a:r>
            <a:r>
              <a:rPr lang="es-CL" sz="2400" b="1" dirty="0">
                <a:solidFill>
                  <a:schemeClr val="bg1"/>
                </a:solidFill>
              </a:rPr>
              <a:t/>
            </a:r>
            <a:br>
              <a:rPr lang="es-CL" sz="2400" b="1" dirty="0">
                <a:solidFill>
                  <a:schemeClr val="bg1"/>
                </a:solidFill>
              </a:rPr>
            </a:b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870827" y="1598672"/>
            <a:ext cx="7402345" cy="2982456"/>
            <a:chOff x="7239" y="113888"/>
            <a:chExt cx="7402345" cy="3774544"/>
          </a:xfrm>
          <a:scene3d>
            <a:camera prst="orthographicFront"/>
            <a:lightRig rig="flat" dir="t"/>
          </a:scene3d>
        </p:grpSpPr>
        <p:sp>
          <p:nvSpPr>
            <p:cNvPr id="17" name="16 Rectángulo redondeado"/>
            <p:cNvSpPr/>
            <p:nvPr/>
          </p:nvSpPr>
          <p:spPr>
            <a:xfrm>
              <a:off x="7239" y="288032"/>
              <a:ext cx="7402345" cy="3600400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21127" y="113888"/>
              <a:ext cx="7174569" cy="36606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400" kern="1200" dirty="0" smtClean="0"/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400" kern="1200" dirty="0" smtClean="0">
                <a:solidFill>
                  <a:srgbClr val="00206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kern="1200" dirty="0" smtClean="0">
                  <a:solidFill>
                    <a:srgbClr val="002060"/>
                  </a:solidFill>
                </a:rPr>
                <a:t>“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We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welcome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the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progress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in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formulating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the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Guidelines</a:t>
              </a:r>
              <a:r>
                <a:rPr lang="es-CL" sz="2400" b="1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for</a:t>
              </a:r>
              <a:r>
                <a:rPr lang="es-CL" sz="2400" b="1" i="1" kern="1200" dirty="0" smtClean="0">
                  <a:solidFill>
                    <a:srgbClr val="002060"/>
                  </a:solidFill>
                </a:rPr>
                <a:t> APEC 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Customs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Transit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to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enhance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harmonization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among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APEC Customs </a:t>
              </a:r>
              <a:r>
                <a:rPr lang="es-CL" sz="2400" i="1" kern="1200" dirty="0" err="1" smtClean="0">
                  <a:solidFill>
                    <a:srgbClr val="002060"/>
                  </a:solidFill>
                </a:rPr>
                <a:t>administrations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 and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expect</a:t>
              </a:r>
              <a:r>
                <a:rPr lang="es-CL" sz="2400" b="1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effective</a:t>
              </a:r>
              <a:r>
                <a:rPr lang="es-CL" sz="2400" b="1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implementation</a:t>
              </a:r>
              <a:r>
                <a:rPr lang="es-CL" sz="2400" b="1" i="1" kern="1200" dirty="0" smtClean="0">
                  <a:solidFill>
                    <a:srgbClr val="002060"/>
                  </a:solidFill>
                </a:rPr>
                <a:t> and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evaluation</a:t>
              </a:r>
              <a:r>
                <a:rPr lang="es-CL" sz="2400" b="1" i="1" kern="1200" dirty="0" smtClean="0">
                  <a:solidFill>
                    <a:srgbClr val="002060"/>
                  </a:solidFill>
                </a:rPr>
                <a:t> in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the</a:t>
              </a:r>
              <a:r>
                <a:rPr lang="es-CL" sz="2400" b="1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following</a:t>
              </a:r>
              <a:r>
                <a:rPr lang="es-CL" sz="2400" b="1" i="1" kern="1200" dirty="0" smtClean="0">
                  <a:solidFill>
                    <a:srgbClr val="002060"/>
                  </a:solidFill>
                </a:rPr>
                <a:t> </a:t>
              </a:r>
              <a:r>
                <a:rPr lang="es-CL" sz="2400" b="1" i="1" kern="1200" dirty="0" err="1" smtClean="0">
                  <a:solidFill>
                    <a:srgbClr val="002060"/>
                  </a:solidFill>
                </a:rPr>
                <a:t>stages</a:t>
              </a:r>
              <a:r>
                <a:rPr lang="es-CL" sz="2400" b="1" i="1" dirty="0" smtClean="0">
                  <a:solidFill>
                    <a:srgbClr val="002060"/>
                  </a:solidFill>
                </a:rPr>
                <a:t>"</a:t>
              </a:r>
              <a:r>
                <a:rPr lang="es-CL" sz="2400" i="1" kern="1200" dirty="0" smtClean="0">
                  <a:solidFill>
                    <a:srgbClr val="002060"/>
                  </a:solidFill>
                </a:rPr>
                <a:t>.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400" i="1" kern="1200" dirty="0" smtClean="0">
                <a:solidFill>
                  <a:srgbClr val="002060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4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3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es-ES" sz="2800" b="1" dirty="0" smtClean="0">
                <a:solidFill>
                  <a:schemeClr val="bg1"/>
                </a:solidFill>
              </a:rPr>
              <a:t>1</a:t>
            </a:r>
            <a:r>
              <a:rPr lang="es-ES" sz="2800" b="1" dirty="0">
                <a:solidFill>
                  <a:schemeClr val="bg1"/>
                </a:solidFill>
              </a:rPr>
              <a:t>° DIRECTRIZ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24745"/>
            <a:ext cx="733425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7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es-CL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s-C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Este conjunto de documentos  puede incluir, entre otros:</a:t>
            </a: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                                        1</a:t>
            </a:r>
            <a:r>
              <a:rPr lang="es-ES" sz="2400" b="1" dirty="0">
                <a:solidFill>
                  <a:schemeClr val="bg1"/>
                </a:solidFill>
              </a:rPr>
              <a:t>° </a:t>
            </a:r>
            <a:r>
              <a:rPr lang="es-ES" sz="2400" b="1" dirty="0" smtClean="0">
                <a:solidFill>
                  <a:schemeClr val="bg1"/>
                </a:solidFill>
              </a:rPr>
              <a:t> DIRECTRIZ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373188"/>
            <a:ext cx="7059613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5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                  1° DIRECTRIZ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47" y="1052736"/>
            <a:ext cx="7467600" cy="405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6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                  1° DIRECTRIZ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643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6" y="616438"/>
            <a:ext cx="72739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4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                   2° DIRECTRIZ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" y="844554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63391" y="1919348"/>
            <a:ext cx="7217217" cy="23953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700" kern="1200" dirty="0" smtClean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286000"/>
            <a:ext cx="7351713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CHOKEPOINT </a:t>
            </a:r>
            <a:r>
              <a:rPr lang="es-ES" sz="2400" b="1" dirty="0" smtClean="0">
                <a:solidFill>
                  <a:schemeClr val="bg1"/>
                </a:solidFill>
              </a:rPr>
              <a:t>8               3°  DIRECTRIZ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diciembre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16438"/>
            <a:ext cx="7464940" cy="48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202</Words>
  <Application>Microsoft Office PowerPoint</Application>
  <PresentationFormat>Presentación en pantalla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Chamorro Figueroa</dc:creator>
  <cp:lastModifiedBy>Lina Meneses Espinoza</cp:lastModifiedBy>
  <cp:revision>176</cp:revision>
  <cp:lastPrinted>2015-12-15T12:20:44Z</cp:lastPrinted>
  <dcterms:created xsi:type="dcterms:W3CDTF">2014-09-25T14:22:57Z</dcterms:created>
  <dcterms:modified xsi:type="dcterms:W3CDTF">2015-12-15T18:37:23Z</dcterms:modified>
</cp:coreProperties>
</file>